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7325139" w14:textId="77777777" w:rsidR="00D80028" w:rsidRDefault="00D80028" w:rsidP="000D2930">
      <w:pPr>
        <w:jc w:val="center"/>
        <w:rPr>
          <w:rFonts w:ascii="Arial" w:hAnsi="Arial" w:cs="Arial"/>
          <w:b/>
          <w:bCs/>
          <w:sz w:val="28"/>
          <w:szCs w:val="28"/>
          <w:lang w:val="en-GB"/>
        </w:rPr>
      </w:pPr>
    </w:p>
    <w:p w14:paraId="456D9E4E" w14:textId="064614C3" w:rsidR="000D2930" w:rsidRPr="006D2E45" w:rsidRDefault="000D2930" w:rsidP="000D2930">
      <w:pPr>
        <w:jc w:val="center"/>
        <w:rPr>
          <w:rFonts w:ascii="Arial" w:hAnsi="Arial" w:cs="Arial"/>
          <w:b/>
          <w:bCs/>
          <w:sz w:val="28"/>
          <w:szCs w:val="28"/>
          <w:lang w:val="en-GB"/>
        </w:rPr>
      </w:pPr>
      <w:r w:rsidRPr="006D2E45">
        <w:rPr>
          <w:rFonts w:ascii="Arial" w:hAnsi="Arial" w:cs="Arial"/>
          <w:b/>
          <w:bCs/>
          <w:sz w:val="28"/>
          <w:szCs w:val="28"/>
          <w:lang w:val="en-GB"/>
        </w:rPr>
        <w:t>OUTLINE PROPOSAL</w:t>
      </w:r>
      <w:r>
        <w:rPr>
          <w:rFonts w:ascii="Arial" w:hAnsi="Arial" w:cs="Arial"/>
          <w:b/>
          <w:bCs/>
          <w:sz w:val="28"/>
          <w:szCs w:val="28"/>
          <w:lang w:val="en-GB"/>
        </w:rPr>
        <w:t xml:space="preserve"> - </w:t>
      </w:r>
      <w:r w:rsidRPr="006D2E45">
        <w:rPr>
          <w:rFonts w:ascii="Arial" w:hAnsi="Arial" w:cs="Arial"/>
          <w:b/>
          <w:bCs/>
          <w:sz w:val="28"/>
          <w:szCs w:val="28"/>
          <w:lang w:val="en-GB"/>
        </w:rPr>
        <w:t>TEMPLATE</w:t>
      </w:r>
    </w:p>
    <w:p w14:paraId="195EF99E" w14:textId="77777777" w:rsidR="000D2930" w:rsidRDefault="000D2930" w:rsidP="000D2930">
      <w:pPr>
        <w:rPr>
          <w:rFonts w:ascii="Arial" w:hAnsi="Arial" w:cs="Arial"/>
          <w:sz w:val="22"/>
          <w:lang w:val="en-GB"/>
        </w:rPr>
      </w:pPr>
    </w:p>
    <w:p w14:paraId="6B9AEFB9" w14:textId="77777777" w:rsidR="000D2930" w:rsidRPr="00A71096" w:rsidRDefault="000D2930" w:rsidP="000D2930">
      <w:pPr>
        <w:rPr>
          <w:rFonts w:ascii="Arial" w:hAnsi="Arial" w:cs="Arial"/>
          <w:sz w:val="22"/>
          <w:lang w:val="en-GB"/>
        </w:rPr>
      </w:pPr>
    </w:p>
    <w:p w14:paraId="31EB776E" w14:textId="77777777" w:rsidR="000D2930" w:rsidRPr="00A71096" w:rsidRDefault="000D2930" w:rsidP="000D2930">
      <w:pPr>
        <w:pBdr>
          <w:top w:val="single" w:sz="4" w:space="1" w:color="auto"/>
          <w:left w:val="single" w:sz="4" w:space="4" w:color="auto"/>
          <w:bottom w:val="single" w:sz="4" w:space="1" w:color="auto"/>
          <w:right w:val="single" w:sz="4" w:space="4" w:color="auto"/>
        </w:pBdr>
        <w:rPr>
          <w:rFonts w:ascii="Arial" w:eastAsiaTheme="minorHAnsi" w:hAnsi="Arial" w:cs="Arial"/>
          <w:b/>
          <w:i/>
          <w:color w:val="FF0000"/>
          <w:sz w:val="22"/>
          <w:lang w:val="en-GB" w:eastAsia="it-IT"/>
        </w:rPr>
      </w:pPr>
    </w:p>
    <w:p w14:paraId="31518E1B" w14:textId="4997242D" w:rsidR="000D2930" w:rsidRPr="00A71096" w:rsidRDefault="000D2930" w:rsidP="000D2930">
      <w:pPr>
        <w:pBdr>
          <w:top w:val="single" w:sz="4" w:space="1" w:color="auto"/>
          <w:left w:val="single" w:sz="4" w:space="4" w:color="auto"/>
          <w:bottom w:val="single" w:sz="4" w:space="1" w:color="auto"/>
          <w:right w:val="single" w:sz="4" w:space="4" w:color="auto"/>
        </w:pBdr>
        <w:jc w:val="both"/>
        <w:rPr>
          <w:rFonts w:ascii="Arial" w:hAnsi="Arial" w:cs="Arial"/>
          <w:sz w:val="22"/>
          <w:lang w:val="en-GB"/>
        </w:rPr>
      </w:pPr>
      <w:r w:rsidRPr="00A71096">
        <w:rPr>
          <w:rFonts w:ascii="Arial" w:hAnsi="Arial" w:cs="Arial"/>
          <w:sz w:val="22"/>
          <w:lang w:val="en-GB"/>
        </w:rPr>
        <w:t xml:space="preserve">Use this template to prepare your submission in response to the </w:t>
      </w:r>
      <w:r>
        <w:rPr>
          <w:rFonts w:ascii="Arial" w:hAnsi="Arial" w:cs="Arial"/>
          <w:sz w:val="22"/>
          <w:lang w:val="en-GB"/>
        </w:rPr>
        <w:t>Call for Proposals</w:t>
      </w:r>
      <w:r w:rsidRPr="00A71096">
        <w:rPr>
          <w:rFonts w:ascii="Arial" w:hAnsi="Arial" w:cs="Arial"/>
          <w:sz w:val="22"/>
          <w:lang w:val="en-GB"/>
        </w:rPr>
        <w:t>. Before submitting the Outline Proposal, please remove all captions in red colour, delete all ESA headers/footers, add your own logos, headers/footers. The response shall be submitted in a searchable and indexed PDF file.</w:t>
      </w:r>
    </w:p>
    <w:p w14:paraId="4ED2B2C4" w14:textId="77777777" w:rsidR="000D2930" w:rsidRPr="00A71096" w:rsidRDefault="000D2930" w:rsidP="000D2930">
      <w:pPr>
        <w:pBdr>
          <w:top w:val="single" w:sz="4" w:space="1" w:color="auto"/>
          <w:left w:val="single" w:sz="4" w:space="4" w:color="auto"/>
          <w:bottom w:val="single" w:sz="4" w:space="1" w:color="auto"/>
          <w:right w:val="single" w:sz="4" w:space="4" w:color="auto"/>
        </w:pBdr>
        <w:jc w:val="both"/>
        <w:rPr>
          <w:rFonts w:ascii="Arial" w:hAnsi="Arial" w:cs="Arial"/>
          <w:sz w:val="22"/>
          <w:lang w:val="en-GB"/>
        </w:rPr>
      </w:pPr>
    </w:p>
    <w:p w14:paraId="0420F04F" w14:textId="4852A20E" w:rsidR="000D2930" w:rsidRPr="00A71096" w:rsidRDefault="000D2930" w:rsidP="000D2930">
      <w:pPr>
        <w:pBdr>
          <w:top w:val="single" w:sz="4" w:space="1" w:color="auto"/>
          <w:left w:val="single" w:sz="4" w:space="4" w:color="auto"/>
          <w:bottom w:val="single" w:sz="4" w:space="1" w:color="auto"/>
          <w:right w:val="single" w:sz="4" w:space="4" w:color="auto"/>
        </w:pBdr>
        <w:jc w:val="both"/>
        <w:rPr>
          <w:rFonts w:ascii="Arial" w:hAnsi="Arial" w:cs="Arial"/>
          <w:sz w:val="22"/>
          <w:lang w:val="en-GB"/>
        </w:rPr>
      </w:pPr>
      <w:r w:rsidRPr="00A71096">
        <w:rPr>
          <w:rFonts w:ascii="Arial" w:hAnsi="Arial" w:cs="Arial"/>
          <w:sz w:val="22"/>
          <w:lang w:val="en-GB"/>
        </w:rPr>
        <w:t>The expected length of the Outline Proposal sh</w:t>
      </w:r>
      <w:r w:rsidR="0027377D">
        <w:rPr>
          <w:rFonts w:ascii="Arial" w:hAnsi="Arial" w:cs="Arial"/>
          <w:sz w:val="22"/>
          <w:lang w:val="en-GB"/>
        </w:rPr>
        <w:t>all</w:t>
      </w:r>
      <w:r w:rsidRPr="00A71096">
        <w:rPr>
          <w:rFonts w:ascii="Arial" w:hAnsi="Arial" w:cs="Arial"/>
          <w:sz w:val="22"/>
          <w:lang w:val="en-GB"/>
        </w:rPr>
        <w:t xml:space="preserve"> be </w:t>
      </w:r>
      <w:r w:rsidR="00D75D7E">
        <w:rPr>
          <w:rFonts w:ascii="Arial" w:hAnsi="Arial" w:cs="Arial"/>
          <w:sz w:val="22"/>
          <w:lang w:val="en-GB"/>
        </w:rPr>
        <w:t>no more than</w:t>
      </w:r>
      <w:r w:rsidRPr="00A71096">
        <w:rPr>
          <w:rFonts w:ascii="Arial" w:hAnsi="Arial" w:cs="Arial"/>
          <w:sz w:val="22"/>
          <w:lang w:val="en-GB"/>
        </w:rPr>
        <w:t xml:space="preserve"> </w:t>
      </w:r>
      <w:r w:rsidR="007E0949">
        <w:rPr>
          <w:rFonts w:ascii="Arial" w:hAnsi="Arial" w:cs="Arial"/>
          <w:sz w:val="22"/>
          <w:lang w:val="en-GB"/>
        </w:rPr>
        <w:t>fifty</w:t>
      </w:r>
      <w:r w:rsidRPr="00A71096">
        <w:rPr>
          <w:rFonts w:ascii="Arial" w:hAnsi="Arial" w:cs="Arial"/>
          <w:sz w:val="22"/>
          <w:lang w:val="en-GB"/>
        </w:rPr>
        <w:t xml:space="preserve"> (</w:t>
      </w:r>
      <w:r w:rsidR="00D87677">
        <w:rPr>
          <w:rFonts w:ascii="Arial" w:hAnsi="Arial" w:cs="Arial"/>
          <w:sz w:val="22"/>
          <w:lang w:val="en-GB"/>
        </w:rPr>
        <w:t>5</w:t>
      </w:r>
      <w:r w:rsidRPr="00A71096">
        <w:rPr>
          <w:rFonts w:ascii="Arial" w:hAnsi="Arial" w:cs="Arial"/>
          <w:sz w:val="22"/>
          <w:lang w:val="en-GB"/>
        </w:rPr>
        <w:t>0) pages.</w:t>
      </w:r>
    </w:p>
    <w:p w14:paraId="7EAFB7C6" w14:textId="77777777" w:rsidR="000D2930" w:rsidRPr="00A71096" w:rsidRDefault="000D2930" w:rsidP="000D2930">
      <w:pPr>
        <w:pBdr>
          <w:top w:val="single" w:sz="4" w:space="1" w:color="auto"/>
          <w:left w:val="single" w:sz="4" w:space="4" w:color="auto"/>
          <w:bottom w:val="single" w:sz="4" w:space="1" w:color="auto"/>
          <w:right w:val="single" w:sz="4" w:space="4" w:color="auto"/>
        </w:pBdr>
        <w:jc w:val="both"/>
        <w:rPr>
          <w:rFonts w:ascii="Arial" w:hAnsi="Arial" w:cs="Arial"/>
          <w:sz w:val="22"/>
          <w:lang w:val="en-GB"/>
        </w:rPr>
      </w:pPr>
    </w:p>
    <w:p w14:paraId="362A2629" w14:textId="77777777" w:rsidR="000D2930" w:rsidRPr="00A71096" w:rsidRDefault="000D2930" w:rsidP="000D2930">
      <w:pPr>
        <w:pBdr>
          <w:top w:val="single" w:sz="4" w:space="1" w:color="auto"/>
          <w:left w:val="single" w:sz="4" w:space="4" w:color="auto"/>
          <w:bottom w:val="single" w:sz="4" w:space="1" w:color="auto"/>
          <w:right w:val="single" w:sz="4" w:space="4" w:color="auto"/>
        </w:pBdr>
        <w:rPr>
          <w:rFonts w:ascii="Arial" w:hAnsi="Arial" w:cs="Arial"/>
          <w:sz w:val="22"/>
          <w:lang w:val="en-GB"/>
        </w:rPr>
      </w:pPr>
      <w:r w:rsidRPr="00A71096">
        <w:rPr>
          <w:rFonts w:ascii="Arial" w:hAnsi="Arial" w:cs="Arial"/>
          <w:sz w:val="22"/>
          <w:lang w:val="en-GB"/>
        </w:rPr>
        <w:t>Indications for the use of this template:</w:t>
      </w:r>
    </w:p>
    <w:p w14:paraId="0A06B6DC" w14:textId="77777777" w:rsidR="000D2930" w:rsidRPr="00A71096" w:rsidRDefault="000D2930" w:rsidP="000D2930">
      <w:pPr>
        <w:pStyle w:val="ListParagraph"/>
        <w:numPr>
          <w:ilvl w:val="0"/>
          <w:numId w:val="22"/>
        </w:numPr>
        <w:pBdr>
          <w:top w:val="single" w:sz="4" w:space="1" w:color="auto"/>
          <w:left w:val="single" w:sz="4" w:space="4" w:color="auto"/>
          <w:bottom w:val="single" w:sz="4" w:space="1" w:color="auto"/>
          <w:right w:val="single" w:sz="4" w:space="4" w:color="auto"/>
        </w:pBdr>
        <w:spacing w:before="40" w:after="120"/>
        <w:ind w:left="567" w:hanging="567"/>
        <w:contextualSpacing w:val="0"/>
        <w:jc w:val="both"/>
        <w:rPr>
          <w:rFonts w:ascii="Arial" w:hAnsi="Arial" w:cs="Arial"/>
          <w:b/>
          <w:sz w:val="22"/>
          <w:lang w:val="en-GB"/>
        </w:rPr>
      </w:pPr>
      <w:r w:rsidRPr="00A71096">
        <w:rPr>
          <w:rFonts w:ascii="Arial" w:hAnsi="Arial" w:cs="Arial"/>
          <w:b/>
          <w:sz w:val="22"/>
          <w:lang w:val="en-GB"/>
        </w:rPr>
        <w:t>This numbered style in bold font identifies the main sections to be completed in this Part of the Proposal</w:t>
      </w:r>
    </w:p>
    <w:p w14:paraId="3EA1BFBB" w14:textId="36D383AD" w:rsidR="000D2930" w:rsidRPr="00A71096" w:rsidRDefault="000D2930" w:rsidP="000D2930">
      <w:pPr>
        <w:pStyle w:val="ListParagraph"/>
        <w:numPr>
          <w:ilvl w:val="1"/>
          <w:numId w:val="22"/>
        </w:numPr>
        <w:pBdr>
          <w:top w:val="single" w:sz="4" w:space="1" w:color="auto"/>
          <w:left w:val="single" w:sz="4" w:space="4" w:color="auto"/>
          <w:bottom w:val="single" w:sz="4" w:space="1" w:color="auto"/>
          <w:right w:val="single" w:sz="4" w:space="4" w:color="auto"/>
        </w:pBdr>
        <w:spacing w:before="40" w:after="120"/>
        <w:ind w:left="567" w:hanging="567"/>
        <w:jc w:val="both"/>
        <w:rPr>
          <w:rFonts w:ascii="Arial" w:hAnsi="Arial" w:cs="Arial"/>
          <w:sz w:val="22"/>
          <w:lang w:val="en-GB"/>
        </w:rPr>
      </w:pPr>
      <w:r w:rsidRPr="00A71096">
        <w:rPr>
          <w:rFonts w:ascii="Arial" w:hAnsi="Arial" w:cs="Arial"/>
          <w:sz w:val="22"/>
          <w:lang w:val="en-GB"/>
        </w:rPr>
        <w:t xml:space="preserve">This numbered style recommends text elements for the Outline Proposal content for each of the main sections of this Part of the Proposal. While the Tenderer may tailor or extend these text elements, its content shall be </w:t>
      </w:r>
      <w:proofErr w:type="gramStart"/>
      <w:r w:rsidRPr="00A71096">
        <w:rPr>
          <w:rFonts w:ascii="Arial" w:hAnsi="Arial" w:cs="Arial"/>
          <w:sz w:val="22"/>
          <w:lang w:val="en-GB"/>
        </w:rPr>
        <w:t>preserved</w:t>
      </w:r>
      <w:proofErr w:type="gramEnd"/>
    </w:p>
    <w:p w14:paraId="5E455068" w14:textId="5E850BA5" w:rsidR="000D2930" w:rsidRDefault="000D2930" w:rsidP="000D2930">
      <w:pPr>
        <w:pBdr>
          <w:top w:val="single" w:sz="4" w:space="1" w:color="auto"/>
          <w:left w:val="single" w:sz="4" w:space="4" w:color="auto"/>
          <w:bottom w:val="single" w:sz="4" w:space="1" w:color="auto"/>
          <w:right w:val="single" w:sz="4" w:space="4" w:color="auto"/>
        </w:pBdr>
        <w:rPr>
          <w:rFonts w:ascii="Arial" w:hAnsi="Arial" w:cs="Arial"/>
          <w:i/>
          <w:color w:val="FF0000"/>
          <w:sz w:val="22"/>
          <w:lang w:val="en-GB"/>
        </w:rPr>
      </w:pPr>
      <w:r w:rsidRPr="00A71096">
        <w:rPr>
          <w:rFonts w:ascii="Arial" w:hAnsi="Arial" w:cs="Arial"/>
          <w:i/>
          <w:color w:val="FF0000"/>
          <w:sz w:val="22"/>
          <w:lang w:val="en-GB"/>
        </w:rPr>
        <w:t xml:space="preserve">Red style (partly in brackets) is a placeholder for Tenderer </w:t>
      </w:r>
      <w:proofErr w:type="gramStart"/>
      <w:r w:rsidRPr="00A71096">
        <w:rPr>
          <w:rFonts w:ascii="Arial" w:hAnsi="Arial" w:cs="Arial"/>
          <w:i/>
          <w:color w:val="FF0000"/>
          <w:sz w:val="22"/>
          <w:lang w:val="en-GB"/>
        </w:rPr>
        <w:t>inputs</w:t>
      </w:r>
      <w:proofErr w:type="gramEnd"/>
    </w:p>
    <w:p w14:paraId="311CAA29" w14:textId="77777777" w:rsidR="00D80028" w:rsidRPr="00A71096" w:rsidRDefault="00D80028" w:rsidP="000D2930">
      <w:pPr>
        <w:pBdr>
          <w:top w:val="single" w:sz="4" w:space="1" w:color="auto"/>
          <w:left w:val="single" w:sz="4" w:space="4" w:color="auto"/>
          <w:bottom w:val="single" w:sz="4" w:space="1" w:color="auto"/>
          <w:right w:val="single" w:sz="4" w:space="4" w:color="auto"/>
        </w:pBdr>
        <w:rPr>
          <w:rFonts w:ascii="Arial" w:hAnsi="Arial" w:cs="Arial"/>
          <w:i/>
          <w:color w:val="FF0000"/>
          <w:sz w:val="22"/>
          <w:lang w:val="en-GB"/>
        </w:rPr>
      </w:pPr>
    </w:p>
    <w:p w14:paraId="242AA011" w14:textId="77777777" w:rsidR="000D2930" w:rsidRPr="00A71096" w:rsidRDefault="000D2930" w:rsidP="000D2930">
      <w:pPr>
        <w:pBdr>
          <w:top w:val="single" w:sz="4" w:space="1" w:color="auto"/>
          <w:left w:val="single" w:sz="4" w:space="4" w:color="auto"/>
          <w:bottom w:val="single" w:sz="4" w:space="1" w:color="auto"/>
          <w:right w:val="single" w:sz="4" w:space="4" w:color="auto"/>
        </w:pBdr>
        <w:rPr>
          <w:rFonts w:ascii="Arial" w:hAnsi="Arial" w:cs="Arial"/>
          <w:i/>
          <w:color w:val="0070C0"/>
          <w:sz w:val="22"/>
          <w:lang w:val="en-GB"/>
        </w:rPr>
      </w:pPr>
      <w:r w:rsidRPr="00A71096">
        <w:rPr>
          <w:rFonts w:ascii="Arial" w:hAnsi="Arial" w:cs="Arial"/>
          <w:i/>
          <w:color w:val="0070C0"/>
          <w:sz w:val="22"/>
          <w:lang w:val="en-GB"/>
        </w:rPr>
        <w:t xml:space="preserve">Blue style serves as additional explanation and should be deleted when using the </w:t>
      </w:r>
      <w:proofErr w:type="gramStart"/>
      <w:r w:rsidRPr="00A71096">
        <w:rPr>
          <w:rFonts w:ascii="Arial" w:hAnsi="Arial" w:cs="Arial"/>
          <w:i/>
          <w:color w:val="0070C0"/>
          <w:sz w:val="22"/>
          <w:lang w:val="en-GB"/>
        </w:rPr>
        <w:t>template</w:t>
      </w:r>
      <w:proofErr w:type="gramEnd"/>
    </w:p>
    <w:p w14:paraId="124B7070" w14:textId="77777777" w:rsidR="000D2930" w:rsidRPr="00A71096" w:rsidRDefault="000D2930" w:rsidP="000D2930">
      <w:pPr>
        <w:pBdr>
          <w:top w:val="single" w:sz="4" w:space="1" w:color="auto"/>
          <w:left w:val="single" w:sz="4" w:space="4" w:color="auto"/>
          <w:bottom w:val="single" w:sz="4" w:space="1" w:color="auto"/>
          <w:right w:val="single" w:sz="4" w:space="4" w:color="auto"/>
        </w:pBdr>
        <w:rPr>
          <w:rFonts w:ascii="Arial" w:hAnsi="Arial" w:cs="Arial"/>
          <w:sz w:val="20"/>
          <w:lang w:val="en-GB"/>
        </w:rPr>
      </w:pPr>
    </w:p>
    <w:p w14:paraId="73253E5E" w14:textId="77777777" w:rsidR="000D2930" w:rsidRPr="00A71096" w:rsidRDefault="000D2930" w:rsidP="000D2930">
      <w:pPr>
        <w:rPr>
          <w:rFonts w:ascii="Arial" w:hAnsi="Arial" w:cs="Arial"/>
          <w:sz w:val="22"/>
          <w:lang w:val="en-GB"/>
        </w:rPr>
      </w:pPr>
    </w:p>
    <w:p w14:paraId="76D69980" w14:textId="77777777" w:rsidR="000D2930" w:rsidRPr="00A71096" w:rsidRDefault="000D2930" w:rsidP="000D2930">
      <w:pPr>
        <w:rPr>
          <w:rFonts w:ascii="Arial" w:eastAsiaTheme="minorHAnsi" w:hAnsi="Arial" w:cs="Arial"/>
          <w:sz w:val="22"/>
          <w:lang w:val="en-GB"/>
        </w:rPr>
      </w:pPr>
    </w:p>
    <w:p w14:paraId="21CBBF5C" w14:textId="77777777" w:rsidR="000D2930" w:rsidRPr="00A71096" w:rsidRDefault="000D2930" w:rsidP="000D2930">
      <w:pPr>
        <w:rPr>
          <w:rFonts w:ascii="Arial" w:eastAsiaTheme="minorHAnsi" w:hAnsi="Arial" w:cs="Arial"/>
          <w:sz w:val="22"/>
          <w:lang w:val="en-GB"/>
        </w:rPr>
      </w:pPr>
    </w:p>
    <w:p w14:paraId="2078E9A4" w14:textId="77777777" w:rsidR="000D2930" w:rsidRPr="00A71096" w:rsidRDefault="000D2930" w:rsidP="000D2930">
      <w:pPr>
        <w:autoSpaceDE w:val="0"/>
        <w:autoSpaceDN w:val="0"/>
        <w:adjustRightInd w:val="0"/>
        <w:spacing w:before="40" w:after="120" w:line="286" w:lineRule="auto"/>
        <w:jc w:val="both"/>
        <w:rPr>
          <w:rFonts w:ascii="Arial" w:eastAsiaTheme="minorHAnsi" w:hAnsi="Arial" w:cs="Arial"/>
          <w:b/>
          <w:color w:val="000000"/>
          <w:sz w:val="22"/>
          <w:szCs w:val="22"/>
          <w:lang w:val="en-GB"/>
        </w:rPr>
      </w:pPr>
    </w:p>
    <w:p w14:paraId="59A7FB6A" w14:textId="77777777" w:rsidR="000D2930" w:rsidRPr="00A71096" w:rsidRDefault="000D2930" w:rsidP="000D2930">
      <w:pPr>
        <w:tabs>
          <w:tab w:val="left" w:pos="1276"/>
        </w:tabs>
        <w:rPr>
          <w:rFonts w:ascii="Arial" w:hAnsi="Arial" w:cs="Arial"/>
          <w:i/>
          <w:sz w:val="22"/>
          <w:lang w:val="en-GB"/>
        </w:rPr>
      </w:pPr>
      <w:r w:rsidRPr="00A71096">
        <w:rPr>
          <w:rFonts w:ascii="Arial" w:hAnsi="Arial" w:cs="Arial"/>
          <w:sz w:val="22"/>
          <w:lang w:val="en-GB"/>
        </w:rPr>
        <w:t>From:</w:t>
      </w:r>
      <w:r w:rsidRPr="00A71096">
        <w:rPr>
          <w:rFonts w:ascii="Arial" w:hAnsi="Arial" w:cs="Arial"/>
          <w:sz w:val="22"/>
          <w:lang w:val="en-GB"/>
        </w:rPr>
        <w:tab/>
      </w:r>
      <w:r w:rsidRPr="00A71096">
        <w:rPr>
          <w:rFonts w:ascii="Arial" w:hAnsi="Arial" w:cs="Arial"/>
          <w:i/>
          <w:color w:val="FF0000"/>
          <w:sz w:val="22"/>
          <w:lang w:val="en-GB"/>
        </w:rPr>
        <w:t>(Insert the name of the Tenderer)</w:t>
      </w:r>
    </w:p>
    <w:p w14:paraId="1C64EC40" w14:textId="77777777" w:rsidR="000D2930" w:rsidRPr="00A71096" w:rsidRDefault="000D2930" w:rsidP="000D2930">
      <w:pPr>
        <w:pStyle w:val="Default"/>
        <w:tabs>
          <w:tab w:val="left" w:pos="993"/>
          <w:tab w:val="left" w:pos="1276"/>
        </w:tabs>
        <w:ind w:left="1440" w:hanging="1440"/>
        <w:jc w:val="both"/>
        <w:rPr>
          <w:rFonts w:ascii="Arial" w:hAnsi="Arial" w:cs="Arial"/>
          <w:sz w:val="22"/>
        </w:rPr>
      </w:pPr>
    </w:p>
    <w:p w14:paraId="66C80573" w14:textId="20F1D793" w:rsidR="000D2930" w:rsidRPr="00A71096" w:rsidRDefault="000D2930" w:rsidP="000D2930">
      <w:pPr>
        <w:pStyle w:val="Default"/>
        <w:tabs>
          <w:tab w:val="left" w:pos="993"/>
          <w:tab w:val="left" w:pos="1276"/>
        </w:tabs>
        <w:ind w:left="1440" w:hanging="1440"/>
        <w:jc w:val="both"/>
        <w:rPr>
          <w:rFonts w:ascii="Arial" w:hAnsi="Arial" w:cs="Arial"/>
          <w:i/>
          <w:color w:val="FF0000"/>
          <w:sz w:val="22"/>
        </w:rPr>
      </w:pPr>
      <w:r w:rsidRPr="00A71096">
        <w:rPr>
          <w:rFonts w:ascii="Arial" w:hAnsi="Arial" w:cs="Arial"/>
          <w:sz w:val="22"/>
        </w:rPr>
        <w:t xml:space="preserve">Date:  </w:t>
      </w:r>
      <w:r w:rsidRPr="00A71096">
        <w:rPr>
          <w:rFonts w:ascii="Arial" w:hAnsi="Arial" w:cs="Arial"/>
          <w:sz w:val="22"/>
        </w:rPr>
        <w:tab/>
      </w:r>
      <w:r w:rsidRPr="00A71096">
        <w:rPr>
          <w:rFonts w:ascii="Arial" w:hAnsi="Arial" w:cs="Arial"/>
          <w:sz w:val="22"/>
        </w:rPr>
        <w:tab/>
      </w:r>
      <w:r w:rsidRPr="00A71096">
        <w:rPr>
          <w:rFonts w:ascii="Arial" w:hAnsi="Arial" w:cs="Arial"/>
          <w:i/>
          <w:color w:val="FF0000"/>
          <w:sz w:val="22"/>
        </w:rPr>
        <w:t>(Tenderer to fill in the date of the Outline Proposal)</w:t>
      </w:r>
    </w:p>
    <w:p w14:paraId="22860171" w14:textId="77777777" w:rsidR="000D2930" w:rsidRPr="00A71096" w:rsidRDefault="000D2930" w:rsidP="000D2930">
      <w:pPr>
        <w:tabs>
          <w:tab w:val="left" w:pos="1276"/>
        </w:tabs>
        <w:autoSpaceDE w:val="0"/>
        <w:autoSpaceDN w:val="0"/>
        <w:adjustRightInd w:val="0"/>
        <w:spacing w:before="40" w:after="120" w:line="286" w:lineRule="auto"/>
        <w:jc w:val="both"/>
        <w:rPr>
          <w:rFonts w:ascii="Arial" w:eastAsiaTheme="minorHAnsi" w:hAnsi="Arial" w:cs="Arial"/>
          <w:b/>
          <w:color w:val="000000"/>
          <w:sz w:val="22"/>
          <w:szCs w:val="22"/>
          <w:lang w:val="en-GB"/>
        </w:rPr>
      </w:pPr>
    </w:p>
    <w:p w14:paraId="09F21EC6" w14:textId="77777777" w:rsidR="000D2930" w:rsidRPr="00A71096" w:rsidRDefault="000D2930" w:rsidP="000D2930">
      <w:pPr>
        <w:pStyle w:val="Default"/>
        <w:tabs>
          <w:tab w:val="left" w:pos="709"/>
          <w:tab w:val="left" w:pos="851"/>
          <w:tab w:val="left" w:pos="993"/>
          <w:tab w:val="left" w:pos="1276"/>
        </w:tabs>
        <w:jc w:val="both"/>
        <w:rPr>
          <w:rFonts w:ascii="Arial" w:hAnsi="Arial" w:cs="Arial"/>
          <w:b/>
          <w:sz w:val="22"/>
          <w:szCs w:val="22"/>
        </w:rPr>
      </w:pPr>
      <w:r w:rsidRPr="00A71096">
        <w:rPr>
          <w:rFonts w:ascii="Arial" w:hAnsi="Arial" w:cs="Arial"/>
          <w:color w:val="auto"/>
          <w:sz w:val="22"/>
        </w:rPr>
        <w:t xml:space="preserve">To:   </w:t>
      </w:r>
      <w:r w:rsidRPr="00A71096">
        <w:rPr>
          <w:rFonts w:ascii="Arial" w:hAnsi="Arial" w:cs="Arial"/>
          <w:color w:val="auto"/>
          <w:sz w:val="22"/>
        </w:rPr>
        <w:tab/>
      </w:r>
      <w:r w:rsidRPr="00A71096">
        <w:rPr>
          <w:rFonts w:ascii="Arial" w:hAnsi="Arial" w:cs="Arial"/>
          <w:color w:val="auto"/>
          <w:sz w:val="22"/>
        </w:rPr>
        <w:tab/>
      </w:r>
      <w:r w:rsidRPr="00A71096">
        <w:rPr>
          <w:rFonts w:ascii="Arial" w:hAnsi="Arial" w:cs="Arial"/>
          <w:color w:val="auto"/>
          <w:sz w:val="22"/>
        </w:rPr>
        <w:tab/>
      </w:r>
      <w:r w:rsidRPr="00A71096">
        <w:rPr>
          <w:rFonts w:ascii="Arial" w:hAnsi="Arial" w:cs="Arial"/>
          <w:color w:val="auto"/>
          <w:sz w:val="22"/>
        </w:rPr>
        <w:tab/>
      </w:r>
      <w:r w:rsidRPr="00A71096">
        <w:rPr>
          <w:rFonts w:ascii="Arial" w:hAnsi="Arial" w:cs="Arial"/>
          <w:b/>
          <w:sz w:val="22"/>
          <w:szCs w:val="22"/>
        </w:rPr>
        <w:t>EUROPEAN SPACE AGENCY (ESA)</w:t>
      </w:r>
    </w:p>
    <w:p w14:paraId="289359CA" w14:textId="77777777" w:rsidR="000D2930" w:rsidRPr="00A71096" w:rsidRDefault="000D2930" w:rsidP="000D2930">
      <w:pPr>
        <w:tabs>
          <w:tab w:val="left" w:pos="1276"/>
        </w:tabs>
        <w:autoSpaceDE w:val="0"/>
        <w:autoSpaceDN w:val="0"/>
        <w:adjustRightInd w:val="0"/>
        <w:spacing w:before="40" w:after="120" w:line="286" w:lineRule="auto"/>
        <w:jc w:val="both"/>
        <w:rPr>
          <w:rFonts w:ascii="Arial" w:hAnsi="Arial" w:cs="Arial"/>
          <w:b/>
          <w:color w:val="000000" w:themeColor="text1"/>
          <w:sz w:val="22"/>
          <w:lang w:val="en-GB"/>
        </w:rPr>
      </w:pPr>
      <w:r w:rsidRPr="00A71096">
        <w:rPr>
          <w:rFonts w:ascii="Arial" w:eastAsiaTheme="minorHAnsi" w:hAnsi="Arial" w:cs="Arial"/>
          <w:b/>
          <w:color w:val="000000"/>
          <w:sz w:val="22"/>
          <w:szCs w:val="22"/>
          <w:lang w:val="en-GB"/>
        </w:rPr>
        <w:tab/>
        <w:t>(</w:t>
      </w:r>
      <w:r>
        <w:rPr>
          <w:rFonts w:ascii="Arial" w:eastAsiaTheme="minorHAnsi" w:hAnsi="Arial" w:cs="Arial"/>
          <w:b/>
          <w:color w:val="000000"/>
          <w:sz w:val="22"/>
          <w:szCs w:val="22"/>
          <w:lang w:val="en-GB"/>
        </w:rPr>
        <w:t>Submitted through</w:t>
      </w:r>
      <w:r w:rsidRPr="00A71096">
        <w:rPr>
          <w:rFonts w:ascii="Arial" w:eastAsiaTheme="minorHAnsi" w:hAnsi="Arial" w:cs="Arial"/>
          <w:b/>
          <w:color w:val="000000"/>
          <w:sz w:val="22"/>
          <w:szCs w:val="22"/>
          <w:lang w:val="en-GB"/>
        </w:rPr>
        <w:t xml:space="preserve"> </w:t>
      </w:r>
      <w:r>
        <w:rPr>
          <w:rFonts w:ascii="Arial" w:eastAsiaTheme="minorHAnsi" w:hAnsi="Arial" w:cs="Arial"/>
          <w:b/>
          <w:color w:val="000000"/>
          <w:sz w:val="22"/>
          <w:szCs w:val="22"/>
          <w:lang w:val="en-GB"/>
        </w:rPr>
        <w:t>OSIP</w:t>
      </w:r>
      <w:r w:rsidRPr="00A71096">
        <w:rPr>
          <w:rFonts w:ascii="Arial" w:eastAsiaTheme="minorHAnsi" w:hAnsi="Arial" w:cs="Arial"/>
          <w:b/>
          <w:color w:val="000000"/>
          <w:sz w:val="22"/>
          <w:szCs w:val="22"/>
          <w:lang w:val="en-GB"/>
        </w:rPr>
        <w:t>)</w:t>
      </w:r>
    </w:p>
    <w:p w14:paraId="37E85547" w14:textId="77777777" w:rsidR="000D2930" w:rsidRPr="00A71096" w:rsidRDefault="000D2930" w:rsidP="000D2930">
      <w:pPr>
        <w:tabs>
          <w:tab w:val="left" w:pos="1276"/>
        </w:tabs>
        <w:autoSpaceDE w:val="0"/>
        <w:autoSpaceDN w:val="0"/>
        <w:adjustRightInd w:val="0"/>
        <w:spacing w:before="40" w:after="120" w:line="286" w:lineRule="auto"/>
        <w:jc w:val="both"/>
        <w:rPr>
          <w:rFonts w:ascii="Arial" w:eastAsiaTheme="minorHAnsi" w:hAnsi="Arial" w:cs="Arial"/>
          <w:b/>
          <w:color w:val="000000"/>
          <w:sz w:val="22"/>
          <w:szCs w:val="22"/>
          <w:lang w:val="en-GB"/>
        </w:rPr>
      </w:pPr>
    </w:p>
    <w:p w14:paraId="671C55CA" w14:textId="0CB1E0D6" w:rsidR="000D2930" w:rsidRPr="00A71096" w:rsidRDefault="000D2930" w:rsidP="000D2930">
      <w:pPr>
        <w:tabs>
          <w:tab w:val="left" w:pos="1276"/>
        </w:tabs>
        <w:ind w:left="1276" w:hanging="1276"/>
        <w:rPr>
          <w:rFonts w:ascii="Arial" w:hAnsi="Arial" w:cs="Arial"/>
          <w:sz w:val="22"/>
          <w:lang w:val="en-GB"/>
        </w:rPr>
      </w:pPr>
      <w:r w:rsidRPr="00A71096">
        <w:rPr>
          <w:rFonts w:ascii="Arial" w:hAnsi="Arial" w:cs="Arial"/>
          <w:sz w:val="22"/>
          <w:lang w:val="en-GB"/>
        </w:rPr>
        <w:t>Subject:</w:t>
      </w:r>
      <w:r w:rsidRPr="00A71096">
        <w:rPr>
          <w:rFonts w:ascii="Arial" w:hAnsi="Arial" w:cs="Arial"/>
          <w:sz w:val="22"/>
          <w:lang w:val="en-GB"/>
        </w:rPr>
        <w:tab/>
      </w:r>
      <w:r w:rsidR="001F350B">
        <w:rPr>
          <w:rFonts w:ascii="Arial" w:hAnsi="Arial" w:cs="Arial"/>
          <w:sz w:val="22"/>
          <w:lang w:val="en-GB"/>
        </w:rPr>
        <w:t>Commercial Cargo Transportation Initiative</w:t>
      </w:r>
    </w:p>
    <w:p w14:paraId="45140DC9" w14:textId="77777777" w:rsidR="000D2930" w:rsidRPr="00A71096" w:rsidRDefault="000D2930" w:rsidP="000D2930">
      <w:pPr>
        <w:tabs>
          <w:tab w:val="left" w:pos="1276"/>
        </w:tabs>
        <w:ind w:left="1276" w:hanging="1276"/>
        <w:rPr>
          <w:rFonts w:ascii="Arial" w:hAnsi="Arial" w:cs="Arial"/>
          <w:sz w:val="22"/>
          <w:lang w:val="en-GB"/>
        </w:rPr>
      </w:pPr>
    </w:p>
    <w:p w14:paraId="672A2AD1" w14:textId="425EF41E" w:rsidR="45B3A5A9" w:rsidRDefault="45B3A5A9" w:rsidP="3E77E054">
      <w:pPr>
        <w:tabs>
          <w:tab w:val="left" w:pos="1276"/>
        </w:tabs>
        <w:ind w:left="1276" w:hanging="1276"/>
        <w:rPr>
          <w:rFonts w:ascii="Arial" w:hAnsi="Arial" w:cs="Arial"/>
          <w:sz w:val="22"/>
          <w:szCs w:val="22"/>
          <w:lang w:val="en-GB"/>
        </w:rPr>
      </w:pPr>
      <w:r w:rsidRPr="3E77E054">
        <w:rPr>
          <w:rFonts w:ascii="Arial" w:hAnsi="Arial" w:cs="Arial"/>
          <w:sz w:val="22"/>
          <w:szCs w:val="22"/>
          <w:lang w:val="en-GB"/>
        </w:rPr>
        <w:t>Ref.:</w:t>
      </w:r>
      <w:r>
        <w:tab/>
      </w:r>
      <w:r w:rsidR="0BC9A08A" w:rsidRPr="005A6E46">
        <w:rPr>
          <w:rFonts w:ascii="Arial" w:hAnsi="Arial" w:cs="Arial"/>
          <w:sz w:val="22"/>
          <w:szCs w:val="22"/>
          <w:lang w:val="en-GB"/>
        </w:rPr>
        <w:t xml:space="preserve">ESA </w:t>
      </w:r>
      <w:proofErr w:type="spellStart"/>
      <w:r w:rsidRPr="005A6E46">
        <w:rPr>
          <w:rFonts w:ascii="Arial" w:hAnsi="Arial" w:cs="Arial"/>
          <w:sz w:val="22"/>
          <w:szCs w:val="22"/>
          <w:lang w:val="en-GB"/>
        </w:rPr>
        <w:t>CfP</w:t>
      </w:r>
      <w:proofErr w:type="spellEnd"/>
      <w:r w:rsidRPr="005A6E46">
        <w:rPr>
          <w:rFonts w:ascii="Arial" w:hAnsi="Arial" w:cs="Arial"/>
          <w:sz w:val="22"/>
          <w:szCs w:val="22"/>
          <w:lang w:val="en-GB"/>
        </w:rPr>
        <w:t>/</w:t>
      </w:r>
      <w:r w:rsidR="2FB8C913" w:rsidRPr="005A6E46">
        <w:rPr>
          <w:rFonts w:ascii="Arial" w:hAnsi="Arial" w:cs="Arial"/>
          <w:sz w:val="22"/>
          <w:szCs w:val="22"/>
          <w:lang w:val="en-GB"/>
        </w:rPr>
        <w:t>5-50019/23/NL/GE</w:t>
      </w:r>
    </w:p>
    <w:p w14:paraId="1602ACD7" w14:textId="77777777" w:rsidR="000D2930" w:rsidRPr="00A71096" w:rsidRDefault="000D2930" w:rsidP="000D2930">
      <w:pPr>
        <w:autoSpaceDE w:val="0"/>
        <w:autoSpaceDN w:val="0"/>
        <w:adjustRightInd w:val="0"/>
        <w:spacing w:before="40" w:after="120" w:line="286" w:lineRule="auto"/>
        <w:jc w:val="both"/>
        <w:rPr>
          <w:rFonts w:ascii="Arial" w:eastAsiaTheme="minorHAnsi" w:hAnsi="Arial" w:cs="Arial"/>
          <w:b/>
          <w:color w:val="000000"/>
          <w:sz w:val="22"/>
          <w:szCs w:val="22"/>
          <w:lang w:val="en-GB"/>
        </w:rPr>
      </w:pPr>
    </w:p>
    <w:p w14:paraId="7FAD7969" w14:textId="77777777" w:rsidR="000D2930" w:rsidRPr="006E4C4D" w:rsidRDefault="000D2930" w:rsidP="000D2930">
      <w:pPr>
        <w:spacing w:after="160" w:line="259" w:lineRule="auto"/>
        <w:rPr>
          <w:rFonts w:ascii="Arial" w:eastAsiaTheme="minorHAnsi" w:hAnsi="Arial" w:cs="Arial"/>
          <w:sz w:val="22"/>
          <w:szCs w:val="22"/>
          <w:lang w:val="en-GB" w:eastAsia="en-GB"/>
        </w:rPr>
      </w:pPr>
      <w:r w:rsidRPr="006E4C4D">
        <w:rPr>
          <w:rFonts w:ascii="Arial" w:hAnsi="Arial" w:cs="Arial"/>
          <w:sz w:val="22"/>
          <w:szCs w:val="22"/>
          <w:lang w:val="en-GB"/>
        </w:rPr>
        <w:br w:type="page"/>
      </w:r>
    </w:p>
    <w:p w14:paraId="3D17B206" w14:textId="77777777" w:rsidR="000D2930" w:rsidRPr="004104F8" w:rsidRDefault="000D2930" w:rsidP="000D2930">
      <w:pPr>
        <w:pStyle w:val="Default"/>
        <w:ind w:left="567" w:hanging="567"/>
        <w:jc w:val="both"/>
        <w:rPr>
          <w:rFonts w:ascii="Arial" w:hAnsi="Arial" w:cs="Arial"/>
          <w:b/>
          <w:caps/>
          <w:color w:val="auto"/>
        </w:rPr>
      </w:pPr>
      <w:r w:rsidRPr="004104F8">
        <w:rPr>
          <w:rFonts w:ascii="Arial" w:hAnsi="Arial" w:cs="Arial"/>
          <w:b/>
          <w:caps/>
          <w:color w:val="auto"/>
        </w:rPr>
        <w:lastRenderedPageBreak/>
        <w:t xml:space="preserve">COVER LETTER </w:t>
      </w:r>
    </w:p>
    <w:p w14:paraId="511553D7" w14:textId="77777777" w:rsidR="000D2930" w:rsidRDefault="000D2930" w:rsidP="000D2930">
      <w:pPr>
        <w:pStyle w:val="Default"/>
        <w:ind w:left="567" w:hanging="567"/>
        <w:jc w:val="both"/>
        <w:rPr>
          <w:rFonts w:ascii="Arial" w:hAnsi="Arial" w:cs="Arial"/>
          <w:sz w:val="22"/>
        </w:rPr>
      </w:pPr>
    </w:p>
    <w:p w14:paraId="3A3E39C5" w14:textId="77777777" w:rsidR="000D2930" w:rsidRPr="00A71096" w:rsidRDefault="000D2930" w:rsidP="000D2930">
      <w:pPr>
        <w:pStyle w:val="Default"/>
        <w:ind w:left="567" w:hanging="567"/>
        <w:jc w:val="both"/>
        <w:rPr>
          <w:rFonts w:ascii="Arial" w:hAnsi="Arial" w:cs="Arial"/>
          <w:sz w:val="22"/>
        </w:rPr>
      </w:pPr>
      <w:r w:rsidRPr="00A71096">
        <w:rPr>
          <w:rFonts w:ascii="Arial" w:hAnsi="Arial" w:cs="Arial"/>
          <w:sz w:val="22"/>
        </w:rPr>
        <w:t>Dear Sir/Madam,</w:t>
      </w:r>
    </w:p>
    <w:p w14:paraId="003B0C2B" w14:textId="77777777" w:rsidR="000D2930" w:rsidRPr="00A71096" w:rsidRDefault="000D2930" w:rsidP="000D2930">
      <w:pPr>
        <w:pStyle w:val="Default"/>
        <w:ind w:left="567" w:right="-288" w:hanging="567"/>
        <w:jc w:val="both"/>
        <w:rPr>
          <w:rFonts w:ascii="Arial" w:hAnsi="Arial" w:cs="Arial"/>
          <w:sz w:val="22"/>
        </w:rPr>
      </w:pPr>
    </w:p>
    <w:p w14:paraId="744E79AD" w14:textId="10EB2926" w:rsidR="000D2930" w:rsidRPr="00A71096" w:rsidRDefault="000D2930" w:rsidP="000D2930">
      <w:pPr>
        <w:pStyle w:val="Default"/>
        <w:jc w:val="both"/>
        <w:rPr>
          <w:rFonts w:ascii="Arial" w:hAnsi="Arial" w:cs="Arial"/>
          <w:sz w:val="22"/>
        </w:rPr>
      </w:pPr>
      <w:r w:rsidRPr="00A71096">
        <w:rPr>
          <w:rFonts w:ascii="Arial" w:hAnsi="Arial" w:cs="Arial"/>
          <w:sz w:val="22"/>
        </w:rPr>
        <w:t>With reference to the above Call for Proposals, we are pleased to present our Outline Proposal.</w:t>
      </w:r>
    </w:p>
    <w:p w14:paraId="019EDA90" w14:textId="77777777" w:rsidR="000D2930" w:rsidRPr="00A71096" w:rsidRDefault="000D2930" w:rsidP="000D2930">
      <w:pPr>
        <w:pStyle w:val="Default"/>
        <w:jc w:val="both"/>
        <w:rPr>
          <w:rFonts w:ascii="Arial" w:hAnsi="Arial" w:cs="Arial"/>
          <w:sz w:val="22"/>
        </w:rPr>
      </w:pPr>
    </w:p>
    <w:p w14:paraId="463379CA" w14:textId="77777777" w:rsidR="000D2930" w:rsidRPr="00A71096" w:rsidRDefault="000D2930" w:rsidP="000D2930">
      <w:pPr>
        <w:pStyle w:val="Default"/>
        <w:jc w:val="both"/>
        <w:rPr>
          <w:rFonts w:ascii="Arial" w:hAnsi="Arial" w:cs="Arial"/>
          <w:sz w:val="22"/>
        </w:rPr>
      </w:pPr>
    </w:p>
    <w:p w14:paraId="3FD40C0E" w14:textId="77777777" w:rsidR="000D2930" w:rsidRDefault="000D2930" w:rsidP="000D2930">
      <w:pPr>
        <w:pStyle w:val="Default"/>
        <w:tabs>
          <w:tab w:val="left" w:pos="360"/>
        </w:tabs>
        <w:jc w:val="both"/>
        <w:rPr>
          <w:rFonts w:ascii="Arial" w:hAnsi="Arial" w:cs="Arial"/>
          <w:i/>
          <w:color w:val="0070C0"/>
          <w:sz w:val="22"/>
        </w:rPr>
      </w:pPr>
    </w:p>
    <w:p w14:paraId="478A38C2" w14:textId="77777777" w:rsidR="000D2930" w:rsidRPr="00A71096" w:rsidRDefault="000D2930" w:rsidP="000D2930">
      <w:pPr>
        <w:autoSpaceDE w:val="0"/>
        <w:autoSpaceDN w:val="0"/>
        <w:adjustRightInd w:val="0"/>
        <w:spacing w:before="40" w:after="120" w:line="286" w:lineRule="auto"/>
        <w:jc w:val="both"/>
        <w:rPr>
          <w:rFonts w:ascii="Arial" w:eastAsiaTheme="minorHAnsi" w:hAnsi="Arial" w:cs="Arial"/>
          <w:b/>
          <w:caps/>
          <w:lang w:val="en-GB"/>
        </w:rPr>
      </w:pPr>
      <w:r w:rsidRPr="00A71096">
        <w:rPr>
          <w:rFonts w:ascii="Arial" w:eastAsiaTheme="minorHAnsi" w:hAnsi="Arial" w:cs="Arial"/>
          <w:b/>
          <w:caps/>
          <w:lang w:val="en-GB"/>
        </w:rPr>
        <w:t>Contact Details</w:t>
      </w:r>
    </w:p>
    <w:p w14:paraId="1CB04BE3" w14:textId="77777777" w:rsidR="000D2930" w:rsidRPr="00A71096" w:rsidRDefault="000D2930" w:rsidP="000D2930">
      <w:pPr>
        <w:pStyle w:val="Default"/>
        <w:jc w:val="both"/>
        <w:rPr>
          <w:rFonts w:ascii="Arial" w:hAnsi="Arial" w:cs="Arial"/>
          <w:sz w:val="22"/>
          <w:szCs w:val="22"/>
        </w:rPr>
      </w:pPr>
    </w:p>
    <w:p w14:paraId="325BFC09" w14:textId="77777777" w:rsidR="000D2930" w:rsidRPr="00A71096" w:rsidRDefault="000D2930" w:rsidP="000D2930">
      <w:pPr>
        <w:pStyle w:val="Default"/>
        <w:widowControl w:val="0"/>
        <w:numPr>
          <w:ilvl w:val="0"/>
          <w:numId w:val="21"/>
        </w:numPr>
        <w:tabs>
          <w:tab w:val="left" w:pos="360"/>
        </w:tabs>
        <w:ind w:left="360" w:hanging="360"/>
        <w:jc w:val="both"/>
        <w:rPr>
          <w:rFonts w:ascii="Arial" w:hAnsi="Arial" w:cs="Arial"/>
          <w:sz w:val="22"/>
          <w:szCs w:val="22"/>
        </w:rPr>
      </w:pPr>
      <w:r w:rsidRPr="00A71096">
        <w:rPr>
          <w:rFonts w:ascii="Arial" w:hAnsi="Arial" w:cs="Arial"/>
          <w:sz w:val="22"/>
          <w:szCs w:val="22"/>
        </w:rPr>
        <w:t>The Tenderer (potential Contractor) is:</w:t>
      </w:r>
    </w:p>
    <w:p w14:paraId="0DE0C46F" w14:textId="77777777" w:rsidR="000D2930" w:rsidRPr="00A71096" w:rsidRDefault="000D2930" w:rsidP="000D2930">
      <w:pPr>
        <w:pStyle w:val="Default"/>
        <w:tabs>
          <w:tab w:val="left" w:pos="360"/>
        </w:tabs>
        <w:ind w:left="360"/>
        <w:jc w:val="both"/>
        <w:rPr>
          <w:rFonts w:ascii="Arial" w:hAnsi="Arial" w:cs="Arial"/>
          <w:b/>
          <w:i/>
          <w:sz w:val="22"/>
          <w:szCs w:val="22"/>
        </w:rPr>
      </w:pPr>
      <w:r w:rsidRPr="00A71096">
        <w:rPr>
          <w:rFonts w:ascii="Arial" w:hAnsi="Arial" w:cs="Arial"/>
          <w:b/>
          <w:i/>
          <w:color w:val="FF0000"/>
          <w:sz w:val="22"/>
          <w:szCs w:val="22"/>
        </w:rPr>
        <w:t xml:space="preserve">....  </w:t>
      </w:r>
      <w:r w:rsidRPr="00A71096">
        <w:rPr>
          <w:rFonts w:ascii="Arial" w:hAnsi="Arial" w:cs="Arial"/>
          <w:i/>
          <w:color w:val="FF0000"/>
          <w:sz w:val="22"/>
          <w:szCs w:val="22"/>
        </w:rPr>
        <w:t>(</w:t>
      </w:r>
      <w:proofErr w:type="gramStart"/>
      <w:r w:rsidRPr="00A71096">
        <w:rPr>
          <w:rFonts w:ascii="Arial" w:hAnsi="Arial" w:cs="Arial"/>
          <w:i/>
          <w:color w:val="FF0000"/>
          <w:sz w:val="22"/>
          <w:szCs w:val="22"/>
        </w:rPr>
        <w:t>full</w:t>
      </w:r>
      <w:proofErr w:type="gramEnd"/>
      <w:r w:rsidRPr="00A71096">
        <w:rPr>
          <w:rFonts w:ascii="Arial" w:hAnsi="Arial" w:cs="Arial"/>
          <w:i/>
          <w:color w:val="FF0000"/>
          <w:sz w:val="22"/>
          <w:szCs w:val="22"/>
        </w:rPr>
        <w:t xml:space="preserve"> name of company or institute)</w:t>
      </w:r>
    </w:p>
    <w:p w14:paraId="02DC7DAA" w14:textId="77777777" w:rsidR="000D2930" w:rsidRPr="00A71096" w:rsidRDefault="000D2930" w:rsidP="000D2930">
      <w:pPr>
        <w:pStyle w:val="Default"/>
        <w:tabs>
          <w:tab w:val="left" w:pos="360"/>
        </w:tabs>
        <w:ind w:left="360"/>
        <w:jc w:val="both"/>
        <w:rPr>
          <w:rFonts w:ascii="Arial" w:hAnsi="Arial" w:cs="Arial"/>
          <w:b/>
          <w:i/>
          <w:sz w:val="22"/>
          <w:szCs w:val="22"/>
        </w:rPr>
      </w:pPr>
      <w:r w:rsidRPr="00A71096">
        <w:rPr>
          <w:rFonts w:ascii="Arial" w:hAnsi="Arial" w:cs="Arial"/>
          <w:b/>
          <w:i/>
          <w:color w:val="FF0000"/>
          <w:sz w:val="22"/>
          <w:szCs w:val="22"/>
        </w:rPr>
        <w:t xml:space="preserve">....  </w:t>
      </w:r>
      <w:r w:rsidRPr="00A71096">
        <w:rPr>
          <w:rFonts w:ascii="Arial" w:hAnsi="Arial" w:cs="Arial"/>
          <w:i/>
          <w:color w:val="FF0000"/>
          <w:sz w:val="22"/>
          <w:szCs w:val="22"/>
        </w:rPr>
        <w:t>(</w:t>
      </w:r>
      <w:proofErr w:type="gramStart"/>
      <w:r w:rsidRPr="00A71096">
        <w:rPr>
          <w:rFonts w:ascii="Arial" w:hAnsi="Arial" w:cs="Arial"/>
          <w:i/>
          <w:color w:val="FF0000"/>
          <w:sz w:val="22"/>
          <w:szCs w:val="22"/>
        </w:rPr>
        <w:t>address</w:t>
      </w:r>
      <w:proofErr w:type="gramEnd"/>
      <w:r w:rsidRPr="00A71096">
        <w:rPr>
          <w:rFonts w:ascii="Arial" w:hAnsi="Arial" w:cs="Arial"/>
          <w:i/>
          <w:color w:val="FF0000"/>
          <w:sz w:val="22"/>
          <w:szCs w:val="22"/>
        </w:rPr>
        <w:t xml:space="preserve"> of its seat)</w:t>
      </w:r>
      <w:r w:rsidRPr="00A71096">
        <w:rPr>
          <w:rFonts w:ascii="Arial" w:hAnsi="Arial" w:cs="Arial"/>
          <w:b/>
          <w:i/>
          <w:sz w:val="22"/>
          <w:szCs w:val="22"/>
        </w:rPr>
        <w:t xml:space="preserve"> </w:t>
      </w:r>
    </w:p>
    <w:p w14:paraId="5FCDA418" w14:textId="77777777" w:rsidR="000D2930" w:rsidRPr="00A71096" w:rsidRDefault="000D2930" w:rsidP="000D2930">
      <w:pPr>
        <w:pStyle w:val="Default"/>
        <w:tabs>
          <w:tab w:val="left" w:pos="360"/>
        </w:tabs>
        <w:ind w:left="360"/>
        <w:jc w:val="both"/>
        <w:rPr>
          <w:rFonts w:ascii="Arial" w:hAnsi="Arial" w:cs="Arial"/>
          <w:b/>
          <w:color w:val="FF0000"/>
          <w:sz w:val="22"/>
          <w:szCs w:val="22"/>
        </w:rPr>
      </w:pPr>
      <w:r w:rsidRPr="00A71096">
        <w:rPr>
          <w:rFonts w:ascii="Arial" w:hAnsi="Arial" w:cs="Arial"/>
          <w:sz w:val="22"/>
          <w:szCs w:val="22"/>
        </w:rPr>
        <w:t>Telephone</w:t>
      </w:r>
      <w:r w:rsidRPr="00A71096">
        <w:rPr>
          <w:rFonts w:ascii="Arial" w:hAnsi="Arial" w:cs="Arial"/>
          <w:color w:val="000000" w:themeColor="text1"/>
          <w:sz w:val="22"/>
          <w:szCs w:val="22"/>
        </w:rPr>
        <w:t>:</w:t>
      </w:r>
      <w:r w:rsidRPr="00A71096">
        <w:rPr>
          <w:rFonts w:ascii="Arial" w:hAnsi="Arial" w:cs="Arial"/>
          <w:sz w:val="22"/>
          <w:szCs w:val="22"/>
        </w:rPr>
        <w:t xml:space="preserve"> </w:t>
      </w:r>
      <w:r w:rsidRPr="00A71096">
        <w:rPr>
          <w:rFonts w:ascii="Arial" w:hAnsi="Arial" w:cs="Arial"/>
          <w:b/>
          <w:color w:val="FF0000"/>
          <w:sz w:val="22"/>
          <w:szCs w:val="22"/>
        </w:rPr>
        <w:t>........</w:t>
      </w:r>
    </w:p>
    <w:p w14:paraId="6F1D158B" w14:textId="77777777" w:rsidR="000D2930" w:rsidRPr="00A71096" w:rsidRDefault="000D2930" w:rsidP="000D2930">
      <w:pPr>
        <w:pStyle w:val="Default"/>
        <w:tabs>
          <w:tab w:val="left" w:pos="360"/>
        </w:tabs>
        <w:ind w:left="360"/>
        <w:jc w:val="both"/>
        <w:rPr>
          <w:rFonts w:ascii="Arial" w:hAnsi="Arial" w:cs="Arial"/>
          <w:b/>
          <w:color w:val="FF0000"/>
          <w:sz w:val="22"/>
          <w:szCs w:val="22"/>
        </w:rPr>
      </w:pPr>
      <w:r w:rsidRPr="00A71096">
        <w:rPr>
          <w:rFonts w:ascii="Arial" w:hAnsi="Arial" w:cs="Arial"/>
          <w:sz w:val="22"/>
          <w:szCs w:val="22"/>
        </w:rPr>
        <w:t xml:space="preserve">Nationality (according to ESA Convention’s criteria): </w:t>
      </w:r>
      <w:r w:rsidRPr="00A71096">
        <w:rPr>
          <w:rFonts w:ascii="Arial" w:hAnsi="Arial" w:cs="Arial"/>
          <w:b/>
          <w:color w:val="FF0000"/>
          <w:sz w:val="22"/>
          <w:szCs w:val="22"/>
        </w:rPr>
        <w:t>........</w:t>
      </w:r>
    </w:p>
    <w:p w14:paraId="49D06AC2" w14:textId="77777777" w:rsidR="000D2930" w:rsidRPr="001F350B" w:rsidRDefault="000D2930" w:rsidP="000D2930">
      <w:pPr>
        <w:pStyle w:val="Default"/>
        <w:tabs>
          <w:tab w:val="left" w:pos="360"/>
        </w:tabs>
        <w:ind w:left="360"/>
        <w:jc w:val="both"/>
        <w:rPr>
          <w:rFonts w:ascii="Arial" w:hAnsi="Arial" w:cs="Arial"/>
          <w:b/>
          <w:color w:val="FF0000"/>
          <w:sz w:val="22"/>
          <w:szCs w:val="22"/>
          <w:lang w:val="de-DE"/>
        </w:rPr>
      </w:pPr>
      <w:r w:rsidRPr="001F350B">
        <w:rPr>
          <w:rFonts w:ascii="Arial" w:hAnsi="Arial" w:cs="Arial"/>
          <w:sz w:val="22"/>
          <w:szCs w:val="22"/>
          <w:lang w:val="de-DE"/>
        </w:rPr>
        <w:t xml:space="preserve">VAT </w:t>
      </w:r>
      <w:proofErr w:type="spellStart"/>
      <w:r w:rsidRPr="001F350B">
        <w:rPr>
          <w:rFonts w:ascii="Arial" w:hAnsi="Arial" w:cs="Arial"/>
          <w:sz w:val="22"/>
          <w:szCs w:val="22"/>
          <w:lang w:val="de-DE"/>
        </w:rPr>
        <w:t>Number</w:t>
      </w:r>
      <w:proofErr w:type="spellEnd"/>
      <w:r w:rsidRPr="001F350B">
        <w:rPr>
          <w:rFonts w:ascii="Arial" w:hAnsi="Arial" w:cs="Arial"/>
          <w:sz w:val="22"/>
          <w:szCs w:val="22"/>
          <w:lang w:val="de-DE"/>
        </w:rPr>
        <w:t>:</w:t>
      </w:r>
      <w:r w:rsidRPr="001F350B">
        <w:rPr>
          <w:rFonts w:ascii="Arial" w:hAnsi="Arial" w:cs="Arial"/>
          <w:b/>
          <w:color w:val="FF0000"/>
          <w:sz w:val="22"/>
          <w:szCs w:val="22"/>
          <w:lang w:val="de-DE"/>
        </w:rPr>
        <w:t xml:space="preserve"> …….</w:t>
      </w:r>
    </w:p>
    <w:p w14:paraId="5B9C78A8" w14:textId="77777777" w:rsidR="000D2930" w:rsidRPr="001F350B" w:rsidRDefault="000D2930" w:rsidP="000D2930">
      <w:pPr>
        <w:pStyle w:val="Default"/>
        <w:tabs>
          <w:tab w:val="left" w:pos="360"/>
        </w:tabs>
        <w:ind w:left="360" w:right="-108"/>
        <w:jc w:val="both"/>
        <w:rPr>
          <w:rFonts w:ascii="Arial" w:hAnsi="Arial" w:cs="Arial"/>
          <w:sz w:val="22"/>
          <w:szCs w:val="22"/>
          <w:lang w:val="de-DE"/>
        </w:rPr>
      </w:pPr>
      <w:r w:rsidRPr="001F350B">
        <w:rPr>
          <w:rFonts w:ascii="Arial" w:hAnsi="Arial" w:cs="Arial"/>
          <w:sz w:val="22"/>
          <w:szCs w:val="22"/>
          <w:lang w:val="de-DE"/>
        </w:rPr>
        <w:t>ESA Entity Code:</w:t>
      </w:r>
      <w:r w:rsidRPr="001F350B">
        <w:rPr>
          <w:rFonts w:ascii="Arial" w:hAnsi="Arial" w:cs="Arial"/>
          <w:color w:val="993300"/>
          <w:sz w:val="22"/>
          <w:szCs w:val="22"/>
          <w:lang w:val="de-DE"/>
        </w:rPr>
        <w:t xml:space="preserve"> </w:t>
      </w:r>
      <w:r w:rsidRPr="001F350B">
        <w:rPr>
          <w:rFonts w:ascii="Arial" w:hAnsi="Arial" w:cs="Arial"/>
          <w:b/>
          <w:i/>
          <w:color w:val="FF0000"/>
          <w:sz w:val="22"/>
          <w:szCs w:val="22"/>
          <w:lang w:val="de-DE"/>
        </w:rPr>
        <w:t xml:space="preserve">1 000 xxx </w:t>
      </w:r>
      <w:proofErr w:type="spellStart"/>
      <w:r w:rsidRPr="001F350B">
        <w:rPr>
          <w:rFonts w:ascii="Arial" w:hAnsi="Arial" w:cs="Arial"/>
          <w:b/>
          <w:i/>
          <w:color w:val="FF0000"/>
          <w:sz w:val="22"/>
          <w:szCs w:val="22"/>
          <w:lang w:val="de-DE"/>
        </w:rPr>
        <w:t>xxx</w:t>
      </w:r>
      <w:proofErr w:type="spellEnd"/>
    </w:p>
    <w:p w14:paraId="1CCD9941" w14:textId="77777777" w:rsidR="000D2930" w:rsidRPr="001F350B" w:rsidRDefault="000D2930" w:rsidP="000D2930">
      <w:pPr>
        <w:autoSpaceDE w:val="0"/>
        <w:autoSpaceDN w:val="0"/>
        <w:adjustRightInd w:val="0"/>
        <w:spacing w:before="40" w:after="120" w:line="286" w:lineRule="auto"/>
        <w:jc w:val="both"/>
        <w:rPr>
          <w:rFonts w:ascii="Arial" w:eastAsiaTheme="minorHAnsi" w:hAnsi="Arial" w:cs="Arial"/>
          <w:b/>
          <w:color w:val="000000"/>
          <w:sz w:val="22"/>
          <w:szCs w:val="22"/>
          <w:lang w:val="de-DE"/>
        </w:rPr>
      </w:pPr>
    </w:p>
    <w:p w14:paraId="167D0C63" w14:textId="062B97C8" w:rsidR="000D2930" w:rsidRPr="004104F8" w:rsidRDefault="000D2930" w:rsidP="000D2930">
      <w:pPr>
        <w:pStyle w:val="Default"/>
        <w:widowControl w:val="0"/>
        <w:numPr>
          <w:ilvl w:val="0"/>
          <w:numId w:val="21"/>
        </w:numPr>
        <w:tabs>
          <w:tab w:val="left" w:pos="360"/>
        </w:tabs>
        <w:ind w:left="360" w:hanging="360"/>
        <w:jc w:val="both"/>
        <w:rPr>
          <w:rFonts w:ascii="Arial" w:hAnsi="Arial" w:cs="Arial"/>
          <w:i/>
          <w:color w:val="FF0000"/>
          <w:sz w:val="22"/>
          <w:szCs w:val="22"/>
        </w:rPr>
      </w:pPr>
      <w:r w:rsidRPr="00A71096">
        <w:rPr>
          <w:rFonts w:ascii="Arial" w:hAnsi="Arial" w:cs="Arial"/>
          <w:sz w:val="22"/>
          <w:szCs w:val="22"/>
        </w:rPr>
        <w:t xml:space="preserve">The contact person to whom all communications relating to this </w:t>
      </w:r>
      <w:r>
        <w:rPr>
          <w:rFonts w:ascii="Arial" w:hAnsi="Arial" w:cs="Arial"/>
          <w:sz w:val="22"/>
          <w:szCs w:val="22"/>
        </w:rPr>
        <w:t>Outline Proposal</w:t>
      </w:r>
      <w:r w:rsidRPr="00A71096">
        <w:rPr>
          <w:rFonts w:ascii="Arial" w:hAnsi="Arial" w:cs="Arial"/>
          <w:sz w:val="22"/>
          <w:szCs w:val="22"/>
        </w:rPr>
        <w:t xml:space="preserve"> should be addressed is the following: </w:t>
      </w:r>
      <w:r w:rsidRPr="00A71096">
        <w:rPr>
          <w:rFonts w:ascii="Arial" w:hAnsi="Arial" w:cs="Arial"/>
          <w:b/>
          <w:i/>
          <w:color w:val="FF0000"/>
          <w:sz w:val="22"/>
          <w:szCs w:val="22"/>
        </w:rPr>
        <w:t xml:space="preserve">...... </w:t>
      </w:r>
    </w:p>
    <w:p w14:paraId="5650E72A" w14:textId="77777777" w:rsidR="000D2930" w:rsidRDefault="000D2930" w:rsidP="000D2930">
      <w:pPr>
        <w:pStyle w:val="Default"/>
        <w:widowControl w:val="0"/>
        <w:tabs>
          <w:tab w:val="left" w:pos="360"/>
        </w:tabs>
        <w:ind w:left="360"/>
        <w:jc w:val="both"/>
        <w:rPr>
          <w:rFonts w:ascii="Arial" w:hAnsi="Arial" w:cs="Arial"/>
          <w:b/>
          <w:i/>
          <w:color w:val="FF0000"/>
          <w:sz w:val="22"/>
          <w:szCs w:val="22"/>
        </w:rPr>
      </w:pPr>
    </w:p>
    <w:p w14:paraId="78C10EBF" w14:textId="77777777" w:rsidR="000D2930" w:rsidRPr="00A71096" w:rsidRDefault="000D2930" w:rsidP="000D2930">
      <w:pPr>
        <w:pStyle w:val="Default"/>
        <w:widowControl w:val="0"/>
        <w:tabs>
          <w:tab w:val="left" w:pos="360"/>
        </w:tabs>
        <w:ind w:left="360"/>
        <w:jc w:val="both"/>
        <w:rPr>
          <w:rFonts w:ascii="Arial" w:hAnsi="Arial" w:cs="Arial"/>
          <w:i/>
          <w:color w:val="FF0000"/>
          <w:sz w:val="22"/>
          <w:szCs w:val="22"/>
        </w:rPr>
      </w:pPr>
      <w:r w:rsidRPr="00A71096">
        <w:rPr>
          <w:rFonts w:ascii="Arial" w:hAnsi="Arial" w:cs="Arial"/>
          <w:i/>
          <w:color w:val="FF0000"/>
          <w:sz w:val="22"/>
          <w:szCs w:val="22"/>
        </w:rPr>
        <w:t>(</w:t>
      </w:r>
      <w:proofErr w:type="gramStart"/>
      <w:r w:rsidRPr="00A71096">
        <w:rPr>
          <w:rFonts w:ascii="Arial" w:hAnsi="Arial" w:cs="Arial"/>
          <w:i/>
          <w:color w:val="FF0000"/>
          <w:sz w:val="22"/>
          <w:szCs w:val="22"/>
        </w:rPr>
        <w:t>name</w:t>
      </w:r>
      <w:proofErr w:type="gramEnd"/>
      <w:r w:rsidRPr="00A71096">
        <w:rPr>
          <w:rFonts w:ascii="Arial" w:hAnsi="Arial" w:cs="Arial"/>
          <w:i/>
          <w:color w:val="FF0000"/>
          <w:sz w:val="22"/>
          <w:szCs w:val="22"/>
        </w:rPr>
        <w:t xml:space="preserve"> of contact person(s), telephone number, e-mail address. Please fill in as needed.)</w:t>
      </w:r>
    </w:p>
    <w:p w14:paraId="215FA315" w14:textId="77777777" w:rsidR="000D2930" w:rsidRPr="00A71096" w:rsidRDefault="000D2930" w:rsidP="000D2930">
      <w:pPr>
        <w:tabs>
          <w:tab w:val="left" w:pos="540"/>
          <w:tab w:val="left" w:pos="709"/>
          <w:tab w:val="left" w:pos="1134"/>
        </w:tabs>
        <w:spacing w:before="120" w:after="120"/>
        <w:ind w:right="142"/>
        <w:jc w:val="both"/>
        <w:rPr>
          <w:rFonts w:ascii="Arial" w:hAnsi="Arial" w:cs="Arial"/>
          <w:sz w:val="22"/>
          <w:szCs w:val="22"/>
          <w:lang w:val="en-GB"/>
        </w:rPr>
      </w:pPr>
    </w:p>
    <w:tbl>
      <w:tblPr>
        <w:tblW w:w="9227" w:type="dxa"/>
        <w:tblInd w:w="520" w:type="dxa"/>
        <w:tblLayout w:type="fixed"/>
        <w:tblLook w:val="0000" w:firstRow="0" w:lastRow="0" w:firstColumn="0" w:lastColumn="0" w:noHBand="0" w:noVBand="0"/>
      </w:tblPr>
      <w:tblGrid>
        <w:gridCol w:w="1800"/>
        <w:gridCol w:w="3960"/>
        <w:gridCol w:w="3467"/>
      </w:tblGrid>
      <w:tr w:rsidR="000D2930" w:rsidRPr="00A71096" w14:paraId="22BD4394" w14:textId="77777777" w:rsidTr="005940C5">
        <w:tc>
          <w:tcPr>
            <w:tcW w:w="1800" w:type="dxa"/>
            <w:tcBorders>
              <w:top w:val="single" w:sz="4" w:space="0" w:color="000000"/>
              <w:left w:val="single" w:sz="4" w:space="0" w:color="000000"/>
              <w:bottom w:val="single" w:sz="4" w:space="0" w:color="000000"/>
            </w:tcBorders>
          </w:tcPr>
          <w:p w14:paraId="6D003378" w14:textId="77777777" w:rsidR="000D2930" w:rsidRPr="00A71096" w:rsidRDefault="000D2930" w:rsidP="005940C5">
            <w:pPr>
              <w:rPr>
                <w:rFonts w:ascii="Arial" w:hAnsi="Arial" w:cs="Arial"/>
                <w:sz w:val="22"/>
                <w:szCs w:val="22"/>
                <w:lang w:val="en-GB"/>
              </w:rPr>
            </w:pPr>
            <w:r w:rsidRPr="00A71096">
              <w:rPr>
                <w:rFonts w:ascii="Arial" w:hAnsi="Arial" w:cs="Arial"/>
                <w:sz w:val="22"/>
                <w:szCs w:val="22"/>
                <w:lang w:val="en-GB"/>
              </w:rPr>
              <w:tab/>
            </w:r>
          </w:p>
        </w:tc>
        <w:tc>
          <w:tcPr>
            <w:tcW w:w="3960" w:type="dxa"/>
            <w:tcBorders>
              <w:top w:val="single" w:sz="4" w:space="0" w:color="000000"/>
              <w:left w:val="single" w:sz="4" w:space="0" w:color="000000"/>
              <w:bottom w:val="single" w:sz="4" w:space="0" w:color="000000"/>
            </w:tcBorders>
          </w:tcPr>
          <w:p w14:paraId="3BC37070" w14:textId="77777777" w:rsidR="000D2930" w:rsidRPr="00A71096" w:rsidRDefault="000D2930" w:rsidP="005940C5">
            <w:pPr>
              <w:rPr>
                <w:rFonts w:ascii="Arial" w:hAnsi="Arial" w:cs="Arial"/>
                <w:sz w:val="22"/>
                <w:szCs w:val="22"/>
                <w:lang w:val="en-GB"/>
              </w:rPr>
            </w:pPr>
            <w:r w:rsidRPr="00A71096">
              <w:rPr>
                <w:rFonts w:ascii="Arial" w:hAnsi="Arial" w:cs="Arial"/>
                <w:sz w:val="22"/>
                <w:szCs w:val="22"/>
                <w:lang w:val="en-GB"/>
              </w:rPr>
              <w:t>To:</w:t>
            </w:r>
          </w:p>
        </w:tc>
        <w:tc>
          <w:tcPr>
            <w:tcW w:w="3467" w:type="dxa"/>
            <w:tcBorders>
              <w:top w:val="single" w:sz="4" w:space="0" w:color="000000"/>
              <w:left w:val="single" w:sz="4" w:space="0" w:color="000000"/>
              <w:bottom w:val="single" w:sz="4" w:space="0" w:color="000000"/>
              <w:right w:val="single" w:sz="4" w:space="0" w:color="000000"/>
            </w:tcBorders>
          </w:tcPr>
          <w:p w14:paraId="53BD5D9D" w14:textId="77777777" w:rsidR="000D2930" w:rsidRPr="00A71096" w:rsidRDefault="000D2930" w:rsidP="005940C5">
            <w:pPr>
              <w:rPr>
                <w:rFonts w:ascii="Arial" w:hAnsi="Arial" w:cs="Arial"/>
                <w:sz w:val="22"/>
                <w:szCs w:val="22"/>
                <w:lang w:val="en-GB"/>
              </w:rPr>
            </w:pPr>
            <w:r w:rsidRPr="00A71096">
              <w:rPr>
                <w:rFonts w:ascii="Arial" w:hAnsi="Arial" w:cs="Arial"/>
                <w:sz w:val="22"/>
                <w:szCs w:val="22"/>
                <w:lang w:val="en-GB"/>
              </w:rPr>
              <w:t>With copy to:</w:t>
            </w:r>
          </w:p>
        </w:tc>
      </w:tr>
      <w:tr w:rsidR="000D2930" w:rsidRPr="00A71096" w14:paraId="261D2E24" w14:textId="77777777" w:rsidTr="005940C5">
        <w:trPr>
          <w:cantSplit/>
          <w:trHeight w:hRule="exact" w:val="286"/>
        </w:trPr>
        <w:tc>
          <w:tcPr>
            <w:tcW w:w="1800" w:type="dxa"/>
            <w:tcBorders>
              <w:left w:val="single" w:sz="4" w:space="0" w:color="000000"/>
              <w:bottom w:val="single" w:sz="4" w:space="0" w:color="000000"/>
            </w:tcBorders>
          </w:tcPr>
          <w:p w14:paraId="51D63BB0" w14:textId="77777777" w:rsidR="000D2930" w:rsidRPr="00A71096" w:rsidRDefault="000D2930" w:rsidP="005940C5">
            <w:pPr>
              <w:rPr>
                <w:rFonts w:ascii="Arial" w:hAnsi="Arial" w:cs="Arial"/>
                <w:sz w:val="22"/>
                <w:szCs w:val="22"/>
                <w:lang w:val="en-GB"/>
              </w:rPr>
            </w:pPr>
            <w:r w:rsidRPr="00A71096">
              <w:rPr>
                <w:rFonts w:ascii="Arial" w:hAnsi="Arial" w:cs="Arial"/>
                <w:sz w:val="22"/>
                <w:szCs w:val="22"/>
                <w:lang w:val="en-GB"/>
              </w:rPr>
              <w:t>Name</w:t>
            </w:r>
          </w:p>
        </w:tc>
        <w:tc>
          <w:tcPr>
            <w:tcW w:w="3960" w:type="dxa"/>
            <w:tcBorders>
              <w:left w:val="single" w:sz="4" w:space="0" w:color="000000"/>
              <w:bottom w:val="single" w:sz="4" w:space="0" w:color="000000"/>
            </w:tcBorders>
          </w:tcPr>
          <w:p w14:paraId="22BCAE40" w14:textId="77777777" w:rsidR="000D2930" w:rsidRPr="00A71096" w:rsidRDefault="000D2930" w:rsidP="005940C5">
            <w:pPr>
              <w:rPr>
                <w:rFonts w:ascii="Arial" w:hAnsi="Arial" w:cs="Arial"/>
                <w:sz w:val="22"/>
                <w:szCs w:val="22"/>
                <w:lang w:val="en-GB"/>
              </w:rPr>
            </w:pPr>
          </w:p>
        </w:tc>
        <w:tc>
          <w:tcPr>
            <w:tcW w:w="3467" w:type="dxa"/>
            <w:tcBorders>
              <w:left w:val="single" w:sz="4" w:space="0" w:color="000000"/>
              <w:bottom w:val="single" w:sz="4" w:space="0" w:color="auto"/>
              <w:right w:val="single" w:sz="4" w:space="0" w:color="000000"/>
            </w:tcBorders>
          </w:tcPr>
          <w:p w14:paraId="3B758286" w14:textId="77777777" w:rsidR="000D2930" w:rsidRPr="00A71096" w:rsidRDefault="000D2930" w:rsidP="005940C5">
            <w:pPr>
              <w:rPr>
                <w:rFonts w:ascii="Arial" w:hAnsi="Arial" w:cs="Arial"/>
                <w:sz w:val="22"/>
                <w:szCs w:val="22"/>
                <w:lang w:val="en-GB"/>
              </w:rPr>
            </w:pPr>
          </w:p>
        </w:tc>
      </w:tr>
      <w:tr w:rsidR="000D2930" w:rsidRPr="00A71096" w14:paraId="35AEFF08" w14:textId="77777777" w:rsidTr="005940C5">
        <w:trPr>
          <w:cantSplit/>
          <w:trHeight w:hRule="exact" w:val="286"/>
        </w:trPr>
        <w:tc>
          <w:tcPr>
            <w:tcW w:w="1800" w:type="dxa"/>
            <w:tcBorders>
              <w:left w:val="single" w:sz="4" w:space="0" w:color="000000"/>
              <w:bottom w:val="single" w:sz="4" w:space="0" w:color="000000"/>
            </w:tcBorders>
          </w:tcPr>
          <w:p w14:paraId="487FDE4A" w14:textId="77777777" w:rsidR="000D2930" w:rsidRPr="00A71096" w:rsidRDefault="000D2930" w:rsidP="005940C5">
            <w:pPr>
              <w:rPr>
                <w:rFonts w:ascii="Arial" w:hAnsi="Arial" w:cs="Arial"/>
                <w:sz w:val="22"/>
                <w:szCs w:val="22"/>
                <w:lang w:val="en-GB"/>
              </w:rPr>
            </w:pPr>
            <w:r w:rsidRPr="00A71096">
              <w:rPr>
                <w:rFonts w:ascii="Arial" w:hAnsi="Arial" w:cs="Arial"/>
                <w:sz w:val="22"/>
                <w:szCs w:val="22"/>
                <w:lang w:val="en-GB"/>
              </w:rPr>
              <w:t>Telephone No.</w:t>
            </w:r>
          </w:p>
        </w:tc>
        <w:tc>
          <w:tcPr>
            <w:tcW w:w="3960" w:type="dxa"/>
            <w:tcBorders>
              <w:left w:val="single" w:sz="4" w:space="0" w:color="000000"/>
              <w:bottom w:val="single" w:sz="4" w:space="0" w:color="000000"/>
            </w:tcBorders>
          </w:tcPr>
          <w:p w14:paraId="6C7F9419" w14:textId="77777777" w:rsidR="000D2930" w:rsidRPr="00A71096" w:rsidRDefault="000D2930" w:rsidP="005940C5">
            <w:pPr>
              <w:rPr>
                <w:rFonts w:ascii="Arial" w:hAnsi="Arial" w:cs="Arial"/>
                <w:sz w:val="22"/>
                <w:szCs w:val="22"/>
                <w:lang w:val="en-GB"/>
              </w:rPr>
            </w:pPr>
          </w:p>
        </w:tc>
        <w:tc>
          <w:tcPr>
            <w:tcW w:w="3467" w:type="dxa"/>
            <w:tcBorders>
              <w:top w:val="single" w:sz="4" w:space="0" w:color="auto"/>
              <w:left w:val="single" w:sz="4" w:space="0" w:color="000000"/>
              <w:bottom w:val="single" w:sz="4" w:space="0" w:color="auto"/>
              <w:right w:val="single" w:sz="4" w:space="0" w:color="000000"/>
            </w:tcBorders>
          </w:tcPr>
          <w:p w14:paraId="75616D67" w14:textId="77777777" w:rsidR="000D2930" w:rsidRPr="00A71096" w:rsidRDefault="000D2930" w:rsidP="005940C5">
            <w:pPr>
              <w:rPr>
                <w:rFonts w:ascii="Arial" w:hAnsi="Arial" w:cs="Arial"/>
                <w:sz w:val="22"/>
                <w:szCs w:val="22"/>
                <w:lang w:val="en-GB"/>
              </w:rPr>
            </w:pPr>
          </w:p>
        </w:tc>
      </w:tr>
      <w:tr w:rsidR="000D2930" w:rsidRPr="00A71096" w14:paraId="5EF2F27A" w14:textId="77777777" w:rsidTr="005940C5">
        <w:trPr>
          <w:cantSplit/>
          <w:trHeight w:hRule="exact" w:val="286"/>
        </w:trPr>
        <w:tc>
          <w:tcPr>
            <w:tcW w:w="1800" w:type="dxa"/>
            <w:tcBorders>
              <w:left w:val="single" w:sz="4" w:space="0" w:color="000000"/>
              <w:bottom w:val="single" w:sz="4" w:space="0" w:color="000000"/>
            </w:tcBorders>
          </w:tcPr>
          <w:p w14:paraId="157A9E11" w14:textId="77777777" w:rsidR="000D2930" w:rsidRPr="00A71096" w:rsidRDefault="000D2930" w:rsidP="005940C5">
            <w:pPr>
              <w:rPr>
                <w:rFonts w:ascii="Arial" w:hAnsi="Arial" w:cs="Arial"/>
                <w:sz w:val="22"/>
                <w:szCs w:val="22"/>
                <w:lang w:val="en-GB"/>
              </w:rPr>
            </w:pPr>
            <w:r w:rsidRPr="00A71096">
              <w:rPr>
                <w:rFonts w:ascii="Arial" w:hAnsi="Arial" w:cs="Arial"/>
                <w:sz w:val="22"/>
                <w:szCs w:val="22"/>
                <w:lang w:val="en-GB"/>
              </w:rPr>
              <w:t>e-mail address</w:t>
            </w:r>
          </w:p>
        </w:tc>
        <w:tc>
          <w:tcPr>
            <w:tcW w:w="3960" w:type="dxa"/>
            <w:tcBorders>
              <w:left w:val="single" w:sz="4" w:space="0" w:color="000000"/>
              <w:bottom w:val="single" w:sz="4" w:space="0" w:color="000000"/>
              <w:right w:val="single" w:sz="4" w:space="0" w:color="000000"/>
            </w:tcBorders>
          </w:tcPr>
          <w:p w14:paraId="1C0EA295" w14:textId="77777777" w:rsidR="000D2930" w:rsidRPr="00A71096" w:rsidRDefault="000D2930" w:rsidP="005940C5">
            <w:pPr>
              <w:rPr>
                <w:rFonts w:ascii="Arial" w:hAnsi="Arial" w:cs="Arial"/>
                <w:sz w:val="22"/>
                <w:szCs w:val="22"/>
                <w:lang w:val="en-GB"/>
              </w:rPr>
            </w:pPr>
          </w:p>
        </w:tc>
        <w:tc>
          <w:tcPr>
            <w:tcW w:w="3467" w:type="dxa"/>
            <w:tcBorders>
              <w:top w:val="single" w:sz="4" w:space="0" w:color="auto"/>
              <w:left w:val="single" w:sz="4" w:space="0" w:color="000000"/>
              <w:bottom w:val="single" w:sz="4" w:space="0" w:color="auto"/>
              <w:right w:val="single" w:sz="4" w:space="0" w:color="000000"/>
            </w:tcBorders>
          </w:tcPr>
          <w:p w14:paraId="787FEEA4" w14:textId="77777777" w:rsidR="000D2930" w:rsidRPr="00A71096" w:rsidRDefault="000D2930" w:rsidP="005940C5">
            <w:pPr>
              <w:rPr>
                <w:rFonts w:ascii="Arial" w:hAnsi="Arial" w:cs="Arial"/>
                <w:sz w:val="22"/>
                <w:szCs w:val="22"/>
                <w:lang w:val="en-GB"/>
              </w:rPr>
            </w:pPr>
          </w:p>
        </w:tc>
      </w:tr>
    </w:tbl>
    <w:p w14:paraId="294D178D" w14:textId="77777777" w:rsidR="000D2930" w:rsidRPr="00A71096" w:rsidRDefault="000D2930" w:rsidP="000D2930">
      <w:pPr>
        <w:tabs>
          <w:tab w:val="left" w:pos="-1440"/>
          <w:tab w:val="left" w:pos="-720"/>
          <w:tab w:val="left" w:pos="540"/>
          <w:tab w:val="left" w:pos="1080"/>
          <w:tab w:val="left" w:pos="2160"/>
          <w:tab w:val="left" w:pos="2880"/>
          <w:tab w:val="left" w:pos="3600"/>
          <w:tab w:val="left" w:pos="4320"/>
          <w:tab w:val="left" w:pos="5040"/>
          <w:tab w:val="left" w:pos="5760"/>
          <w:tab w:val="left" w:pos="6480"/>
          <w:tab w:val="left" w:pos="7200"/>
          <w:tab w:val="left" w:pos="7920"/>
          <w:tab w:val="left" w:pos="8640"/>
        </w:tabs>
        <w:ind w:right="142"/>
        <w:jc w:val="both"/>
        <w:rPr>
          <w:rFonts w:ascii="Arial" w:hAnsi="Arial" w:cs="Arial"/>
          <w:sz w:val="22"/>
          <w:szCs w:val="22"/>
          <w:lang w:val="en-GB"/>
        </w:rPr>
      </w:pPr>
    </w:p>
    <w:p w14:paraId="0D8D3EEA" w14:textId="77777777" w:rsidR="000D2930" w:rsidRPr="00A71096" w:rsidRDefault="000D2930" w:rsidP="000D2930">
      <w:pPr>
        <w:pStyle w:val="Default"/>
        <w:tabs>
          <w:tab w:val="left" w:pos="360"/>
        </w:tabs>
        <w:ind w:left="360"/>
        <w:jc w:val="both"/>
        <w:rPr>
          <w:rFonts w:ascii="Arial" w:hAnsi="Arial" w:cs="Arial"/>
          <w:sz w:val="22"/>
          <w:szCs w:val="22"/>
        </w:rPr>
      </w:pPr>
    </w:p>
    <w:p w14:paraId="7EB33D71" w14:textId="77777777" w:rsidR="000D2930" w:rsidRPr="00A71096" w:rsidRDefault="000D2930" w:rsidP="000D2930">
      <w:pPr>
        <w:autoSpaceDE w:val="0"/>
        <w:autoSpaceDN w:val="0"/>
        <w:adjustRightInd w:val="0"/>
        <w:spacing w:before="40" w:after="120" w:line="286" w:lineRule="auto"/>
        <w:jc w:val="both"/>
        <w:rPr>
          <w:rFonts w:ascii="Arial" w:eastAsiaTheme="minorHAnsi" w:hAnsi="Arial" w:cs="Arial"/>
          <w:b/>
          <w:caps/>
          <w:sz w:val="22"/>
          <w:szCs w:val="22"/>
          <w:lang w:val="en-GB"/>
        </w:rPr>
      </w:pPr>
    </w:p>
    <w:p w14:paraId="3D491F39" w14:textId="77777777" w:rsidR="000D2930" w:rsidRDefault="000D2930" w:rsidP="000D2930">
      <w:pPr>
        <w:pStyle w:val="Default"/>
        <w:tabs>
          <w:tab w:val="left" w:pos="360"/>
        </w:tabs>
        <w:jc w:val="both"/>
        <w:rPr>
          <w:rFonts w:ascii="Arial" w:hAnsi="Arial" w:cs="Arial"/>
          <w:i/>
          <w:color w:val="0070C0"/>
          <w:sz w:val="22"/>
        </w:rPr>
      </w:pPr>
    </w:p>
    <w:p w14:paraId="393F9B42" w14:textId="77777777" w:rsidR="000D2930" w:rsidRDefault="000D2930" w:rsidP="000D2930">
      <w:pPr>
        <w:pStyle w:val="Default"/>
        <w:tabs>
          <w:tab w:val="left" w:pos="360"/>
        </w:tabs>
        <w:jc w:val="both"/>
        <w:rPr>
          <w:rFonts w:ascii="Arial" w:hAnsi="Arial" w:cs="Arial"/>
          <w:i/>
          <w:color w:val="0070C0"/>
          <w:sz w:val="22"/>
        </w:rPr>
      </w:pPr>
    </w:p>
    <w:p w14:paraId="58340CBD" w14:textId="77777777" w:rsidR="000D2930" w:rsidRPr="00A71096" w:rsidRDefault="000D2930" w:rsidP="000D2930">
      <w:pPr>
        <w:pStyle w:val="Default"/>
        <w:tabs>
          <w:tab w:val="left" w:pos="360"/>
        </w:tabs>
        <w:jc w:val="both"/>
        <w:rPr>
          <w:rFonts w:ascii="Arial" w:hAnsi="Arial" w:cs="Arial"/>
          <w:b/>
          <w:color w:val="FF0000"/>
          <w:sz w:val="22"/>
          <w:szCs w:val="22"/>
        </w:rPr>
      </w:pPr>
      <w:r>
        <w:rPr>
          <w:rFonts w:ascii="Arial" w:hAnsi="Arial" w:cs="Arial"/>
          <w:sz w:val="22"/>
          <w:szCs w:val="22"/>
        </w:rPr>
        <w:t>Place</w:t>
      </w:r>
      <w:r w:rsidRPr="00A71096">
        <w:rPr>
          <w:rFonts w:ascii="Arial" w:hAnsi="Arial" w:cs="Arial"/>
          <w:color w:val="000000" w:themeColor="text1"/>
          <w:sz w:val="22"/>
          <w:szCs w:val="22"/>
        </w:rPr>
        <w:t>:</w:t>
      </w:r>
      <w:r w:rsidRPr="00A71096">
        <w:rPr>
          <w:rFonts w:ascii="Arial" w:hAnsi="Arial" w:cs="Arial"/>
          <w:sz w:val="22"/>
          <w:szCs w:val="22"/>
        </w:rPr>
        <w:t xml:space="preserve"> </w:t>
      </w:r>
      <w:r w:rsidRPr="00A71096">
        <w:rPr>
          <w:rFonts w:ascii="Arial" w:hAnsi="Arial" w:cs="Arial"/>
          <w:b/>
          <w:color w:val="FF0000"/>
          <w:sz w:val="22"/>
          <w:szCs w:val="22"/>
        </w:rPr>
        <w:t>........</w:t>
      </w:r>
      <w:r>
        <w:rPr>
          <w:rFonts w:ascii="Arial" w:hAnsi="Arial" w:cs="Arial"/>
          <w:b/>
          <w:color w:val="FF0000"/>
          <w:sz w:val="22"/>
          <w:szCs w:val="22"/>
        </w:rPr>
        <w:t xml:space="preserve">  </w:t>
      </w:r>
      <w:r>
        <w:rPr>
          <w:rFonts w:ascii="Arial" w:hAnsi="Arial" w:cs="Arial"/>
          <w:b/>
          <w:color w:val="FF0000"/>
          <w:sz w:val="22"/>
          <w:szCs w:val="22"/>
        </w:rPr>
        <w:tab/>
      </w:r>
      <w:r>
        <w:rPr>
          <w:rFonts w:ascii="Arial" w:hAnsi="Arial" w:cs="Arial"/>
          <w:b/>
          <w:color w:val="FF0000"/>
          <w:sz w:val="22"/>
          <w:szCs w:val="22"/>
        </w:rPr>
        <w:tab/>
      </w:r>
      <w:r>
        <w:rPr>
          <w:rFonts w:ascii="Arial" w:hAnsi="Arial" w:cs="Arial"/>
          <w:b/>
          <w:color w:val="FF0000"/>
          <w:sz w:val="22"/>
          <w:szCs w:val="22"/>
        </w:rPr>
        <w:tab/>
      </w:r>
      <w:r>
        <w:rPr>
          <w:rFonts w:ascii="Arial" w:hAnsi="Arial" w:cs="Arial"/>
          <w:b/>
          <w:color w:val="FF0000"/>
          <w:sz w:val="22"/>
          <w:szCs w:val="22"/>
        </w:rPr>
        <w:tab/>
      </w:r>
      <w:r>
        <w:rPr>
          <w:rFonts w:ascii="Arial" w:hAnsi="Arial" w:cs="Arial"/>
          <w:sz w:val="22"/>
          <w:szCs w:val="22"/>
        </w:rPr>
        <w:t>Date</w:t>
      </w:r>
      <w:r w:rsidRPr="00A71096">
        <w:rPr>
          <w:rFonts w:ascii="Arial" w:hAnsi="Arial" w:cs="Arial"/>
          <w:color w:val="000000" w:themeColor="text1"/>
          <w:sz w:val="22"/>
          <w:szCs w:val="22"/>
        </w:rPr>
        <w:t>:</w:t>
      </w:r>
      <w:r w:rsidRPr="00A71096">
        <w:rPr>
          <w:rFonts w:ascii="Arial" w:hAnsi="Arial" w:cs="Arial"/>
          <w:sz w:val="22"/>
          <w:szCs w:val="22"/>
        </w:rPr>
        <w:t xml:space="preserve"> </w:t>
      </w:r>
      <w:r w:rsidRPr="00A71096">
        <w:rPr>
          <w:rFonts w:ascii="Arial" w:hAnsi="Arial" w:cs="Arial"/>
          <w:b/>
          <w:color w:val="FF0000"/>
          <w:sz w:val="22"/>
          <w:szCs w:val="22"/>
        </w:rPr>
        <w:t>........</w:t>
      </w:r>
    </w:p>
    <w:p w14:paraId="5FD99FBA" w14:textId="77777777" w:rsidR="000D2930" w:rsidRPr="00A71096" w:rsidRDefault="000D2930" w:rsidP="000D2930">
      <w:pPr>
        <w:pStyle w:val="Default"/>
        <w:tabs>
          <w:tab w:val="left" w:pos="360"/>
        </w:tabs>
        <w:jc w:val="both"/>
        <w:rPr>
          <w:rFonts w:ascii="Arial" w:hAnsi="Arial" w:cs="Arial"/>
          <w:b/>
          <w:color w:val="FF0000"/>
          <w:sz w:val="22"/>
          <w:szCs w:val="22"/>
        </w:rPr>
      </w:pPr>
    </w:p>
    <w:p w14:paraId="3AD18015" w14:textId="77777777" w:rsidR="000D2930" w:rsidRDefault="000D2930" w:rsidP="000D2930">
      <w:pPr>
        <w:pStyle w:val="Default"/>
        <w:tabs>
          <w:tab w:val="left" w:pos="360"/>
        </w:tabs>
        <w:jc w:val="both"/>
        <w:rPr>
          <w:rFonts w:ascii="Arial" w:hAnsi="Arial" w:cs="Arial"/>
          <w:i/>
          <w:color w:val="0070C0"/>
          <w:sz w:val="22"/>
        </w:rPr>
      </w:pPr>
    </w:p>
    <w:p w14:paraId="122B737C" w14:textId="77777777" w:rsidR="000D2930" w:rsidRPr="004104F8" w:rsidRDefault="000D2930" w:rsidP="000D2930">
      <w:pPr>
        <w:pStyle w:val="Default"/>
        <w:tabs>
          <w:tab w:val="left" w:pos="360"/>
        </w:tabs>
        <w:jc w:val="both"/>
        <w:rPr>
          <w:rFonts w:ascii="Arial" w:hAnsi="Arial" w:cs="Arial"/>
          <w:i/>
          <w:color w:val="FF0000"/>
          <w:sz w:val="22"/>
          <w:szCs w:val="22"/>
        </w:rPr>
      </w:pPr>
      <w:r w:rsidRPr="004104F8">
        <w:rPr>
          <w:rFonts w:ascii="Arial" w:hAnsi="Arial" w:cs="Arial"/>
          <w:i/>
          <w:color w:val="FF0000"/>
          <w:sz w:val="22"/>
          <w:szCs w:val="22"/>
        </w:rPr>
        <w:t>(signature)</w:t>
      </w:r>
    </w:p>
    <w:p w14:paraId="27FA04F6" w14:textId="77777777" w:rsidR="000D2930" w:rsidRPr="004104F8" w:rsidRDefault="000D2930" w:rsidP="000D2930">
      <w:pPr>
        <w:pStyle w:val="Default"/>
        <w:tabs>
          <w:tab w:val="left" w:pos="360"/>
        </w:tabs>
        <w:jc w:val="both"/>
        <w:rPr>
          <w:rFonts w:ascii="Arial" w:hAnsi="Arial" w:cs="Arial"/>
          <w:iCs/>
          <w:color w:val="auto"/>
          <w:sz w:val="22"/>
          <w:szCs w:val="22"/>
        </w:rPr>
      </w:pPr>
      <w:r w:rsidRPr="004104F8">
        <w:rPr>
          <w:rFonts w:ascii="Arial" w:hAnsi="Arial" w:cs="Arial"/>
          <w:iCs/>
          <w:color w:val="auto"/>
          <w:sz w:val="22"/>
          <w:szCs w:val="22"/>
        </w:rPr>
        <w:t>-------------------------------------------------</w:t>
      </w:r>
    </w:p>
    <w:p w14:paraId="3D9D0B96" w14:textId="77777777" w:rsidR="000D2930" w:rsidRDefault="000D2930" w:rsidP="000D2930">
      <w:pPr>
        <w:pStyle w:val="Default"/>
        <w:tabs>
          <w:tab w:val="left" w:pos="360"/>
        </w:tabs>
        <w:jc w:val="both"/>
        <w:rPr>
          <w:rFonts w:ascii="Arial" w:hAnsi="Arial" w:cs="Arial"/>
          <w:i/>
          <w:color w:val="FF0000"/>
          <w:sz w:val="22"/>
          <w:szCs w:val="22"/>
        </w:rPr>
      </w:pPr>
    </w:p>
    <w:p w14:paraId="4CD25880" w14:textId="77777777" w:rsidR="000D2930" w:rsidRPr="004104F8" w:rsidRDefault="000D2930" w:rsidP="000D2930">
      <w:pPr>
        <w:pStyle w:val="Default"/>
        <w:tabs>
          <w:tab w:val="left" w:pos="360"/>
        </w:tabs>
        <w:jc w:val="both"/>
        <w:rPr>
          <w:rFonts w:ascii="Arial" w:hAnsi="Arial" w:cs="Arial"/>
          <w:i/>
          <w:color w:val="FF0000"/>
          <w:sz w:val="22"/>
          <w:szCs w:val="22"/>
        </w:rPr>
      </w:pPr>
      <w:r>
        <w:rPr>
          <w:rFonts w:ascii="Arial" w:hAnsi="Arial" w:cs="Arial"/>
          <w:i/>
          <w:color w:val="FF0000"/>
          <w:sz w:val="22"/>
          <w:szCs w:val="22"/>
        </w:rPr>
        <w:t>(Full name and title of signee)</w:t>
      </w:r>
    </w:p>
    <w:p w14:paraId="3C9A0CA1" w14:textId="77777777" w:rsidR="000D2930" w:rsidRDefault="000D2930" w:rsidP="000D2930">
      <w:pPr>
        <w:pStyle w:val="Default"/>
        <w:tabs>
          <w:tab w:val="left" w:pos="360"/>
        </w:tabs>
        <w:jc w:val="both"/>
        <w:rPr>
          <w:rFonts w:ascii="Arial" w:hAnsi="Arial" w:cs="Arial"/>
          <w:i/>
          <w:color w:val="0070C0"/>
          <w:sz w:val="22"/>
        </w:rPr>
      </w:pPr>
    </w:p>
    <w:p w14:paraId="7CE34611" w14:textId="77777777" w:rsidR="000D2930" w:rsidRDefault="000D2930" w:rsidP="000D2930">
      <w:pPr>
        <w:pStyle w:val="Default"/>
        <w:tabs>
          <w:tab w:val="left" w:pos="360"/>
        </w:tabs>
        <w:jc w:val="both"/>
        <w:rPr>
          <w:rFonts w:ascii="Arial" w:hAnsi="Arial" w:cs="Arial"/>
          <w:i/>
          <w:color w:val="0070C0"/>
          <w:sz w:val="22"/>
        </w:rPr>
      </w:pPr>
    </w:p>
    <w:p w14:paraId="3603E241" w14:textId="77777777" w:rsidR="000D2930" w:rsidRDefault="000D2930" w:rsidP="000D2930">
      <w:pPr>
        <w:pStyle w:val="Default"/>
        <w:tabs>
          <w:tab w:val="left" w:pos="360"/>
        </w:tabs>
        <w:jc w:val="both"/>
        <w:rPr>
          <w:rFonts w:ascii="Arial" w:hAnsi="Arial" w:cs="Arial"/>
          <w:i/>
          <w:color w:val="0070C0"/>
          <w:sz w:val="22"/>
        </w:rPr>
      </w:pPr>
    </w:p>
    <w:p w14:paraId="4E0B96A1" w14:textId="77777777" w:rsidR="000D2930" w:rsidRDefault="000D2930" w:rsidP="000D2930">
      <w:pPr>
        <w:pStyle w:val="Default"/>
        <w:tabs>
          <w:tab w:val="left" w:pos="360"/>
        </w:tabs>
        <w:jc w:val="both"/>
        <w:rPr>
          <w:rFonts w:ascii="Arial" w:hAnsi="Arial" w:cs="Arial"/>
          <w:i/>
          <w:color w:val="0070C0"/>
          <w:sz w:val="22"/>
        </w:rPr>
      </w:pPr>
    </w:p>
    <w:p w14:paraId="2D9E6F1D" w14:textId="77777777" w:rsidR="000D2930" w:rsidRDefault="000D2930" w:rsidP="000D2930">
      <w:pPr>
        <w:pStyle w:val="Default"/>
        <w:tabs>
          <w:tab w:val="left" w:pos="360"/>
        </w:tabs>
        <w:jc w:val="both"/>
        <w:rPr>
          <w:rFonts w:ascii="Arial" w:hAnsi="Arial" w:cs="Arial"/>
          <w:i/>
          <w:color w:val="0070C0"/>
          <w:sz w:val="22"/>
        </w:rPr>
      </w:pPr>
    </w:p>
    <w:p w14:paraId="32197019" w14:textId="77777777" w:rsidR="000D2930" w:rsidRDefault="000D2930" w:rsidP="000D2930">
      <w:pPr>
        <w:pStyle w:val="Default"/>
        <w:tabs>
          <w:tab w:val="left" w:pos="360"/>
        </w:tabs>
        <w:jc w:val="both"/>
        <w:rPr>
          <w:rFonts w:ascii="Arial" w:hAnsi="Arial" w:cs="Arial"/>
          <w:i/>
          <w:color w:val="0070C0"/>
          <w:sz w:val="22"/>
        </w:rPr>
      </w:pPr>
    </w:p>
    <w:p w14:paraId="14EE2A47" w14:textId="77777777" w:rsidR="000D2930" w:rsidRDefault="000D2930" w:rsidP="000D2930">
      <w:pPr>
        <w:pStyle w:val="Default"/>
        <w:tabs>
          <w:tab w:val="left" w:pos="360"/>
        </w:tabs>
        <w:jc w:val="both"/>
        <w:rPr>
          <w:rFonts w:ascii="Arial" w:hAnsi="Arial" w:cs="Arial"/>
          <w:i/>
          <w:color w:val="0070C0"/>
          <w:sz w:val="22"/>
        </w:rPr>
      </w:pPr>
    </w:p>
    <w:p w14:paraId="0FD8AC4E" w14:textId="77777777" w:rsidR="000D2930" w:rsidRPr="006E4C4D" w:rsidRDefault="000D2930" w:rsidP="000D2930">
      <w:pPr>
        <w:pStyle w:val="Default"/>
        <w:tabs>
          <w:tab w:val="left" w:pos="360"/>
        </w:tabs>
        <w:jc w:val="both"/>
        <w:rPr>
          <w:rFonts w:ascii="Arial" w:hAnsi="Arial" w:cs="Arial"/>
          <w:i/>
          <w:color w:val="0070C0"/>
          <w:sz w:val="22"/>
        </w:rPr>
      </w:pPr>
    </w:p>
    <w:p w14:paraId="4D64E547" w14:textId="33B8ABFB" w:rsidR="000D2930" w:rsidRPr="00A71096" w:rsidRDefault="000D2930" w:rsidP="00D80028">
      <w:pPr>
        <w:rPr>
          <w:rFonts w:ascii="Arial" w:eastAsiaTheme="minorHAnsi" w:hAnsi="Arial" w:cs="Arial"/>
          <w:b/>
          <w:caps/>
          <w:lang w:val="en-GB"/>
        </w:rPr>
      </w:pPr>
      <w:r>
        <w:br w:type="page"/>
      </w:r>
      <w:r>
        <w:rPr>
          <w:rFonts w:ascii="Arial" w:eastAsiaTheme="minorHAnsi" w:hAnsi="Arial" w:cs="Arial"/>
          <w:b/>
          <w:caps/>
          <w:lang w:val="en-GB"/>
        </w:rPr>
        <w:lastRenderedPageBreak/>
        <w:t>Excecutive Summary</w:t>
      </w:r>
    </w:p>
    <w:p w14:paraId="32BCB574" w14:textId="77777777" w:rsidR="000D2930" w:rsidRDefault="000D2930" w:rsidP="000D2930">
      <w:pPr>
        <w:pStyle w:val="Default"/>
        <w:tabs>
          <w:tab w:val="left" w:pos="360"/>
        </w:tabs>
        <w:jc w:val="both"/>
        <w:rPr>
          <w:rFonts w:ascii="Arial" w:hAnsi="Arial" w:cs="Arial"/>
          <w:i/>
          <w:color w:val="0070C0"/>
          <w:sz w:val="22"/>
        </w:rPr>
      </w:pPr>
      <w:r>
        <w:rPr>
          <w:rFonts w:ascii="Arial" w:hAnsi="Arial" w:cs="Arial"/>
          <w:i/>
          <w:color w:val="0070C0"/>
          <w:sz w:val="22"/>
        </w:rPr>
        <w:t>S</w:t>
      </w:r>
      <w:r w:rsidRPr="00A71096">
        <w:rPr>
          <w:rFonts w:ascii="Arial" w:hAnsi="Arial" w:cs="Arial"/>
          <w:i/>
          <w:color w:val="0070C0"/>
          <w:sz w:val="22"/>
        </w:rPr>
        <w:t xml:space="preserve">hort </w:t>
      </w:r>
      <w:r>
        <w:rPr>
          <w:rFonts w:ascii="Arial" w:hAnsi="Arial" w:cs="Arial"/>
          <w:i/>
          <w:color w:val="0070C0"/>
          <w:sz w:val="22"/>
        </w:rPr>
        <w:t>summary</w:t>
      </w:r>
      <w:r w:rsidRPr="00A71096">
        <w:rPr>
          <w:rFonts w:ascii="Arial" w:hAnsi="Arial" w:cs="Arial"/>
          <w:i/>
          <w:color w:val="0070C0"/>
          <w:sz w:val="22"/>
        </w:rPr>
        <w:t xml:space="preserve"> of the overall service proposal</w:t>
      </w:r>
      <w:r>
        <w:rPr>
          <w:rFonts w:ascii="Arial" w:hAnsi="Arial" w:cs="Arial"/>
          <w:i/>
          <w:color w:val="0070C0"/>
          <w:sz w:val="22"/>
        </w:rPr>
        <w:t>.</w:t>
      </w:r>
    </w:p>
    <w:p w14:paraId="0C89E2C2" w14:textId="72DCB5B1" w:rsidR="000D2930" w:rsidRDefault="000D2930" w:rsidP="000D2930">
      <w:pPr>
        <w:pStyle w:val="Default"/>
        <w:tabs>
          <w:tab w:val="left" w:pos="360"/>
        </w:tabs>
        <w:jc w:val="both"/>
        <w:rPr>
          <w:rFonts w:ascii="Arial" w:hAnsi="Arial" w:cs="Arial"/>
          <w:i/>
          <w:color w:val="0070C0"/>
          <w:sz w:val="22"/>
        </w:rPr>
      </w:pPr>
    </w:p>
    <w:p w14:paraId="183337EC" w14:textId="7FF50C82" w:rsidR="00D80028" w:rsidRDefault="00D80028" w:rsidP="000D2930">
      <w:pPr>
        <w:pStyle w:val="Default"/>
        <w:tabs>
          <w:tab w:val="left" w:pos="360"/>
        </w:tabs>
        <w:jc w:val="both"/>
        <w:rPr>
          <w:rFonts w:ascii="Arial" w:hAnsi="Arial" w:cs="Arial"/>
          <w:i/>
          <w:color w:val="0070C0"/>
          <w:sz w:val="22"/>
        </w:rPr>
      </w:pPr>
    </w:p>
    <w:p w14:paraId="20CCE81F" w14:textId="7062D152" w:rsidR="000D2930" w:rsidRDefault="000D2930" w:rsidP="000D2930">
      <w:pPr>
        <w:pStyle w:val="Default"/>
        <w:tabs>
          <w:tab w:val="left" w:pos="360"/>
        </w:tabs>
        <w:jc w:val="both"/>
        <w:rPr>
          <w:rFonts w:ascii="Arial" w:hAnsi="Arial" w:cs="Arial"/>
          <w:i/>
          <w:color w:val="0070C0"/>
          <w:sz w:val="22"/>
        </w:rPr>
      </w:pPr>
    </w:p>
    <w:p w14:paraId="270E9D89" w14:textId="77777777" w:rsidR="000D2930" w:rsidRDefault="000D2930" w:rsidP="000D2930">
      <w:pPr>
        <w:pStyle w:val="Caption"/>
        <w:rPr>
          <w:rFonts w:ascii="Arial" w:eastAsiaTheme="minorHAnsi" w:hAnsi="Arial" w:cs="Arial"/>
          <w:bCs w:val="0"/>
          <w:caps/>
          <w:color w:val="auto"/>
          <w:sz w:val="24"/>
          <w:szCs w:val="24"/>
          <w:lang w:val="en-GB"/>
        </w:rPr>
      </w:pPr>
      <w:r>
        <w:rPr>
          <w:rFonts w:ascii="Arial" w:eastAsiaTheme="minorHAnsi" w:hAnsi="Arial" w:cs="Arial"/>
          <w:bCs w:val="0"/>
          <w:caps/>
          <w:color w:val="auto"/>
          <w:sz w:val="24"/>
          <w:szCs w:val="24"/>
          <w:lang w:val="en-GB"/>
        </w:rPr>
        <w:t>Outline service proposal</w:t>
      </w:r>
    </w:p>
    <w:p w14:paraId="76BE619D" w14:textId="77777777" w:rsidR="000D2930" w:rsidRPr="004104F8" w:rsidRDefault="000D2930" w:rsidP="000D2930">
      <w:pPr>
        <w:rPr>
          <w:rFonts w:eastAsiaTheme="minorHAnsi"/>
          <w:bCs/>
          <w:lang w:val="en-GB"/>
        </w:rPr>
      </w:pPr>
    </w:p>
    <w:p w14:paraId="00B3C3DE" w14:textId="6E97D41A" w:rsidR="000D2930" w:rsidRPr="004104F8" w:rsidRDefault="000D2930" w:rsidP="000D2930">
      <w:pPr>
        <w:autoSpaceDE w:val="0"/>
        <w:autoSpaceDN w:val="0"/>
        <w:adjustRightInd w:val="0"/>
        <w:spacing w:before="40" w:after="120" w:line="286" w:lineRule="auto"/>
        <w:jc w:val="both"/>
        <w:rPr>
          <w:rFonts w:ascii="Arial" w:eastAsiaTheme="minorHAnsi" w:hAnsi="Arial" w:cs="Arial"/>
          <w:b/>
          <w:color w:val="000000"/>
          <w:szCs w:val="28"/>
          <w:u w:val="single"/>
          <w:lang w:val="en-GB"/>
        </w:rPr>
      </w:pPr>
      <w:r w:rsidRPr="008B5EB8">
        <w:rPr>
          <w:rFonts w:ascii="Arial" w:eastAsiaTheme="minorHAnsi" w:hAnsi="Arial" w:cs="Arial"/>
          <w:b/>
          <w:color w:val="000000"/>
          <w:szCs w:val="28"/>
          <w:u w:val="single"/>
          <w:lang w:val="en-GB"/>
        </w:rPr>
        <w:t>SECTION 1: OVERVIEW OF THE</w:t>
      </w:r>
      <w:r w:rsidR="001F350B">
        <w:rPr>
          <w:rFonts w:ascii="Arial" w:eastAsiaTheme="minorHAnsi" w:hAnsi="Arial" w:cs="Arial"/>
          <w:b/>
          <w:color w:val="000000"/>
          <w:szCs w:val="28"/>
          <w:u w:val="single"/>
          <w:lang w:val="en-GB"/>
        </w:rPr>
        <w:t xml:space="preserve"> </w:t>
      </w:r>
      <w:r w:rsidRPr="008B5EB8">
        <w:rPr>
          <w:rFonts w:ascii="Arial" w:eastAsiaTheme="minorHAnsi" w:hAnsi="Arial" w:cs="Arial"/>
          <w:b/>
          <w:color w:val="000000"/>
          <w:szCs w:val="28"/>
          <w:u w:val="single"/>
          <w:lang w:val="en-GB"/>
        </w:rPr>
        <w:t>SERVICE PROPOSED</w:t>
      </w:r>
    </w:p>
    <w:p w14:paraId="0B6DCAA2" w14:textId="6DE9329A" w:rsidR="000D2930" w:rsidRPr="00A71096" w:rsidRDefault="000D2930" w:rsidP="000D2930">
      <w:pPr>
        <w:autoSpaceDE w:val="0"/>
        <w:autoSpaceDN w:val="0"/>
        <w:adjustRightInd w:val="0"/>
        <w:spacing w:before="40" w:after="120" w:line="286" w:lineRule="auto"/>
        <w:jc w:val="both"/>
        <w:rPr>
          <w:rFonts w:ascii="Arial" w:eastAsiaTheme="minorHAnsi" w:hAnsi="Arial" w:cs="Arial"/>
          <w:i/>
          <w:color w:val="0070C0"/>
          <w:sz w:val="22"/>
          <w:lang w:val="en-GB"/>
        </w:rPr>
      </w:pPr>
      <w:r w:rsidRPr="00A71096">
        <w:rPr>
          <w:rFonts w:ascii="Arial" w:eastAsiaTheme="minorHAnsi" w:hAnsi="Arial" w:cs="Arial"/>
          <w:i/>
          <w:iCs/>
          <w:color w:val="0070C0"/>
          <w:sz w:val="22"/>
          <w:lang w:val="en-GB"/>
        </w:rPr>
        <w:t xml:space="preserve">In this section, the Tenderer is expected to present an overview, with the relevant level of detail, </w:t>
      </w:r>
      <w:r w:rsidR="001F350B">
        <w:rPr>
          <w:rFonts w:ascii="Arial" w:eastAsiaTheme="minorHAnsi" w:hAnsi="Arial" w:cs="Arial"/>
          <w:i/>
          <w:iCs/>
          <w:color w:val="0070C0"/>
          <w:sz w:val="22"/>
          <w:lang w:val="en-GB"/>
        </w:rPr>
        <w:t>of</w:t>
      </w:r>
      <w:r w:rsidRPr="00A71096">
        <w:rPr>
          <w:rFonts w:ascii="Arial" w:eastAsiaTheme="minorHAnsi" w:hAnsi="Arial" w:cs="Arial"/>
          <w:i/>
          <w:iCs/>
          <w:color w:val="0070C0"/>
          <w:sz w:val="22"/>
          <w:lang w:val="en-GB"/>
        </w:rPr>
        <w:t xml:space="preserve"> the proposed </w:t>
      </w:r>
      <w:r w:rsidR="001F350B">
        <w:rPr>
          <w:rFonts w:ascii="Arial" w:eastAsiaTheme="minorHAnsi" w:hAnsi="Arial" w:cs="Arial"/>
          <w:i/>
          <w:iCs/>
          <w:color w:val="0070C0"/>
          <w:sz w:val="22"/>
          <w:lang w:val="en-GB"/>
        </w:rPr>
        <w:t xml:space="preserve">cargo </w:t>
      </w:r>
      <w:r w:rsidRPr="00A71096">
        <w:rPr>
          <w:rFonts w:ascii="Arial" w:eastAsiaTheme="minorHAnsi" w:hAnsi="Arial" w:cs="Arial"/>
          <w:i/>
          <w:iCs/>
          <w:color w:val="0070C0"/>
          <w:sz w:val="22"/>
          <w:lang w:val="en-GB"/>
        </w:rPr>
        <w:t xml:space="preserve">service, highlighting: </w:t>
      </w:r>
    </w:p>
    <w:p w14:paraId="4C59B735" w14:textId="51B0EC7F" w:rsidR="000D2930" w:rsidRPr="008B1825" w:rsidRDefault="000D2930" w:rsidP="000D2930">
      <w:pPr>
        <w:pStyle w:val="ListParagraph"/>
        <w:numPr>
          <w:ilvl w:val="0"/>
          <w:numId w:val="15"/>
        </w:numPr>
        <w:autoSpaceDE w:val="0"/>
        <w:autoSpaceDN w:val="0"/>
        <w:adjustRightInd w:val="0"/>
        <w:spacing w:before="40" w:after="120" w:line="286" w:lineRule="auto"/>
        <w:jc w:val="both"/>
        <w:rPr>
          <w:rFonts w:ascii="Arial" w:eastAsiaTheme="minorEastAsia" w:hAnsi="Arial" w:cs="Arial"/>
          <w:i/>
          <w:color w:val="0070C0"/>
          <w:sz w:val="22"/>
          <w:szCs w:val="22"/>
          <w:lang w:val="en-GB"/>
        </w:rPr>
      </w:pPr>
      <w:r w:rsidRPr="6C67520A">
        <w:rPr>
          <w:rFonts w:ascii="Arial" w:eastAsiaTheme="minorEastAsia" w:hAnsi="Arial" w:cs="Arial"/>
          <w:i/>
          <w:color w:val="0070C0"/>
          <w:sz w:val="22"/>
          <w:szCs w:val="22"/>
          <w:lang w:val="en-GB"/>
        </w:rPr>
        <w:t>The key service characteristics</w:t>
      </w:r>
      <w:r w:rsidR="0066330E" w:rsidRPr="6C67520A">
        <w:rPr>
          <w:rFonts w:ascii="Arial" w:eastAsiaTheme="minorEastAsia" w:hAnsi="Arial" w:cs="Arial"/>
          <w:i/>
          <w:color w:val="0070C0"/>
          <w:sz w:val="22"/>
          <w:szCs w:val="22"/>
          <w:lang w:val="en-GB"/>
        </w:rPr>
        <w:t>, including its performance (up- / down-mass)</w:t>
      </w:r>
    </w:p>
    <w:p w14:paraId="0E7825E0" w14:textId="77777777" w:rsidR="00785D63" w:rsidRPr="00785D63" w:rsidRDefault="00785D63" w:rsidP="00785D63">
      <w:pPr>
        <w:pStyle w:val="ListParagraph"/>
        <w:numPr>
          <w:ilvl w:val="0"/>
          <w:numId w:val="15"/>
        </w:numPr>
        <w:autoSpaceDE w:val="0"/>
        <w:autoSpaceDN w:val="0"/>
        <w:adjustRightInd w:val="0"/>
        <w:spacing w:before="40" w:after="120" w:line="286" w:lineRule="auto"/>
        <w:jc w:val="both"/>
        <w:rPr>
          <w:rFonts w:ascii="Arial" w:eastAsiaTheme="minorHAnsi" w:hAnsi="Arial" w:cs="Arial"/>
          <w:i/>
          <w:color w:val="0070C0"/>
          <w:sz w:val="22"/>
          <w:lang w:val="en-GB"/>
        </w:rPr>
      </w:pPr>
      <w:r w:rsidRPr="00A71096">
        <w:rPr>
          <w:rFonts w:ascii="Arial" w:eastAsiaTheme="minorHAnsi" w:hAnsi="Arial" w:cs="Arial"/>
          <w:i/>
          <w:iCs/>
          <w:color w:val="0070C0"/>
          <w:sz w:val="22"/>
          <w:lang w:val="en-GB"/>
        </w:rPr>
        <w:t xml:space="preserve">The main system architecture elements needed for </w:t>
      </w:r>
      <w:r>
        <w:rPr>
          <w:rFonts w:ascii="Arial" w:eastAsiaTheme="minorHAnsi" w:hAnsi="Arial" w:cs="Arial"/>
          <w:i/>
          <w:iCs/>
          <w:color w:val="0070C0"/>
          <w:sz w:val="22"/>
          <w:lang w:val="en-GB"/>
        </w:rPr>
        <w:t>providing</w:t>
      </w:r>
      <w:r w:rsidRPr="00A71096">
        <w:rPr>
          <w:rFonts w:ascii="Arial" w:eastAsiaTheme="minorHAnsi" w:hAnsi="Arial" w:cs="Arial"/>
          <w:i/>
          <w:iCs/>
          <w:color w:val="0070C0"/>
          <w:sz w:val="22"/>
          <w:lang w:val="en-GB"/>
        </w:rPr>
        <w:t xml:space="preserve"> the </w:t>
      </w:r>
      <w:proofErr w:type="gramStart"/>
      <w:r>
        <w:rPr>
          <w:rFonts w:ascii="Arial" w:eastAsiaTheme="minorHAnsi" w:hAnsi="Arial" w:cs="Arial"/>
          <w:i/>
          <w:iCs/>
          <w:color w:val="0070C0"/>
          <w:sz w:val="22"/>
          <w:lang w:val="en-GB"/>
        </w:rPr>
        <w:t>service</w:t>
      </w:r>
      <w:proofErr w:type="gramEnd"/>
    </w:p>
    <w:p w14:paraId="7FB9A1A2" w14:textId="7225B309" w:rsidR="00785D63" w:rsidRPr="0066330E" w:rsidRDefault="00785D63" w:rsidP="00785D63">
      <w:pPr>
        <w:pStyle w:val="ListParagraph"/>
        <w:numPr>
          <w:ilvl w:val="0"/>
          <w:numId w:val="15"/>
        </w:numPr>
        <w:autoSpaceDE w:val="0"/>
        <w:autoSpaceDN w:val="0"/>
        <w:adjustRightInd w:val="0"/>
        <w:spacing w:before="40" w:after="120" w:line="286" w:lineRule="auto"/>
        <w:jc w:val="both"/>
        <w:rPr>
          <w:rFonts w:ascii="Arial" w:eastAsiaTheme="minorHAnsi" w:hAnsi="Arial" w:cs="Arial"/>
          <w:i/>
          <w:color w:val="0070C0"/>
          <w:sz w:val="22"/>
          <w:lang w:val="en-GB"/>
        </w:rPr>
      </w:pPr>
      <w:r>
        <w:rPr>
          <w:rFonts w:ascii="Arial" w:eastAsiaTheme="minorHAnsi" w:hAnsi="Arial" w:cs="Arial"/>
          <w:i/>
          <w:iCs/>
          <w:color w:val="0070C0"/>
          <w:sz w:val="22"/>
          <w:lang w:val="en-GB"/>
        </w:rPr>
        <w:t xml:space="preserve">The key technologies that are </w:t>
      </w:r>
      <w:r w:rsidR="00D2180E">
        <w:rPr>
          <w:rFonts w:ascii="Arial" w:eastAsiaTheme="minorHAnsi" w:hAnsi="Arial" w:cs="Arial"/>
          <w:i/>
          <w:iCs/>
          <w:color w:val="0070C0"/>
          <w:sz w:val="22"/>
          <w:lang w:val="en-GB"/>
        </w:rPr>
        <w:t>expected to enable each element</w:t>
      </w:r>
      <w:r w:rsidR="000D39DC">
        <w:rPr>
          <w:rFonts w:ascii="Arial" w:eastAsiaTheme="minorHAnsi" w:hAnsi="Arial" w:cs="Arial"/>
          <w:i/>
          <w:iCs/>
          <w:color w:val="0070C0"/>
          <w:sz w:val="22"/>
          <w:lang w:val="en-GB"/>
        </w:rPr>
        <w:t xml:space="preserve"> of the </w:t>
      </w:r>
      <w:proofErr w:type="gramStart"/>
      <w:r w:rsidR="000D39DC">
        <w:rPr>
          <w:rFonts w:ascii="Arial" w:eastAsiaTheme="minorHAnsi" w:hAnsi="Arial" w:cs="Arial"/>
          <w:i/>
          <w:iCs/>
          <w:color w:val="0070C0"/>
          <w:sz w:val="22"/>
          <w:lang w:val="en-GB"/>
        </w:rPr>
        <w:t>architecture</w:t>
      </w:r>
      <w:proofErr w:type="gramEnd"/>
    </w:p>
    <w:p w14:paraId="28D64BE7" w14:textId="1CAF41FA" w:rsidR="000D2930" w:rsidRPr="00785D63" w:rsidRDefault="000D2930" w:rsidP="000D2930">
      <w:pPr>
        <w:pStyle w:val="ListParagraph"/>
        <w:numPr>
          <w:ilvl w:val="0"/>
          <w:numId w:val="15"/>
        </w:numPr>
        <w:autoSpaceDE w:val="0"/>
        <w:autoSpaceDN w:val="0"/>
        <w:adjustRightInd w:val="0"/>
        <w:spacing w:before="40" w:after="120" w:line="286" w:lineRule="auto"/>
        <w:jc w:val="both"/>
        <w:rPr>
          <w:rFonts w:ascii="Arial" w:eastAsiaTheme="minorHAnsi" w:hAnsi="Arial" w:cs="Arial"/>
          <w:i/>
          <w:color w:val="0070C0"/>
          <w:sz w:val="22"/>
          <w:lang w:val="en-GB"/>
        </w:rPr>
      </w:pPr>
      <w:r w:rsidRPr="00A71096">
        <w:rPr>
          <w:rFonts w:ascii="Arial" w:eastAsiaTheme="minorHAnsi" w:hAnsi="Arial" w:cs="Arial"/>
          <w:i/>
          <w:iCs/>
          <w:color w:val="0070C0"/>
          <w:sz w:val="22"/>
          <w:lang w:val="en-GB"/>
        </w:rPr>
        <w:t>The intended availability of the service</w:t>
      </w:r>
      <w:r w:rsidR="001F350B">
        <w:rPr>
          <w:rFonts w:ascii="Arial" w:eastAsiaTheme="minorHAnsi" w:hAnsi="Arial" w:cs="Arial"/>
          <w:i/>
          <w:iCs/>
          <w:color w:val="0070C0"/>
          <w:sz w:val="22"/>
          <w:lang w:val="en-GB"/>
        </w:rPr>
        <w:t xml:space="preserve"> </w:t>
      </w:r>
      <w:r w:rsidRPr="00A71096">
        <w:rPr>
          <w:rFonts w:ascii="Arial" w:eastAsiaTheme="minorHAnsi" w:hAnsi="Arial" w:cs="Arial"/>
          <w:i/>
          <w:iCs/>
          <w:color w:val="0070C0"/>
          <w:sz w:val="22"/>
          <w:lang w:val="en-GB"/>
        </w:rPr>
        <w:t>and the targeted frequency at which</w:t>
      </w:r>
      <w:r w:rsidR="00785D63">
        <w:rPr>
          <w:rFonts w:ascii="Arial" w:eastAsiaTheme="minorHAnsi" w:hAnsi="Arial" w:cs="Arial"/>
          <w:i/>
          <w:iCs/>
          <w:color w:val="0070C0"/>
          <w:sz w:val="22"/>
          <w:lang w:val="en-GB"/>
        </w:rPr>
        <w:t xml:space="preserve"> it</w:t>
      </w:r>
      <w:r w:rsidRPr="00A71096">
        <w:rPr>
          <w:rFonts w:ascii="Arial" w:eastAsiaTheme="minorHAnsi" w:hAnsi="Arial" w:cs="Arial"/>
          <w:i/>
          <w:iCs/>
          <w:color w:val="0070C0"/>
          <w:sz w:val="22"/>
          <w:lang w:val="en-GB"/>
        </w:rPr>
        <w:t xml:space="preserve"> is expected to be provided</w:t>
      </w:r>
      <w:r w:rsidR="001F350B">
        <w:rPr>
          <w:rFonts w:ascii="Arial" w:eastAsiaTheme="minorHAnsi" w:hAnsi="Arial" w:cs="Arial"/>
          <w:i/>
          <w:iCs/>
          <w:color w:val="0070C0"/>
          <w:sz w:val="22"/>
          <w:lang w:val="en-GB"/>
        </w:rPr>
        <w:t xml:space="preserve"> after the demonstration </w:t>
      </w:r>
      <w:proofErr w:type="gramStart"/>
      <w:r w:rsidR="001F350B">
        <w:rPr>
          <w:rFonts w:ascii="Arial" w:eastAsiaTheme="minorHAnsi" w:hAnsi="Arial" w:cs="Arial"/>
          <w:i/>
          <w:iCs/>
          <w:color w:val="0070C0"/>
          <w:sz w:val="22"/>
          <w:lang w:val="en-GB"/>
        </w:rPr>
        <w:t>mission</w:t>
      </w:r>
      <w:proofErr w:type="gramEnd"/>
    </w:p>
    <w:p w14:paraId="03D13CD6" w14:textId="6F65061F" w:rsidR="00785D63" w:rsidRPr="00A71096" w:rsidRDefault="00785D63" w:rsidP="000D2930">
      <w:pPr>
        <w:pStyle w:val="ListParagraph"/>
        <w:numPr>
          <w:ilvl w:val="0"/>
          <w:numId w:val="15"/>
        </w:numPr>
        <w:autoSpaceDE w:val="0"/>
        <w:autoSpaceDN w:val="0"/>
        <w:adjustRightInd w:val="0"/>
        <w:spacing w:before="40" w:after="120" w:line="286" w:lineRule="auto"/>
        <w:jc w:val="both"/>
        <w:rPr>
          <w:rFonts w:ascii="Arial" w:eastAsiaTheme="minorHAnsi" w:hAnsi="Arial" w:cs="Arial"/>
          <w:i/>
          <w:color w:val="0070C0"/>
          <w:sz w:val="22"/>
          <w:lang w:val="en-GB"/>
        </w:rPr>
      </w:pPr>
      <w:r>
        <w:rPr>
          <w:rFonts w:ascii="Arial" w:eastAsiaTheme="minorHAnsi" w:hAnsi="Arial" w:cs="Arial"/>
          <w:i/>
          <w:color w:val="0070C0"/>
          <w:sz w:val="22"/>
          <w:lang w:val="en-GB"/>
        </w:rPr>
        <w:t>The target market after the demonstration mission, with specific reference to the expected split between public and private demand</w:t>
      </w:r>
    </w:p>
    <w:p w14:paraId="7FCE8B7D" w14:textId="2923450A" w:rsidR="000D2930" w:rsidRDefault="000D2930" w:rsidP="000D2930">
      <w:pPr>
        <w:autoSpaceDE w:val="0"/>
        <w:autoSpaceDN w:val="0"/>
        <w:adjustRightInd w:val="0"/>
        <w:spacing w:before="40" w:after="120" w:line="286" w:lineRule="auto"/>
        <w:jc w:val="both"/>
        <w:rPr>
          <w:rFonts w:ascii="Arial" w:eastAsiaTheme="minorHAnsi" w:hAnsi="Arial" w:cs="Arial"/>
          <w:i/>
          <w:iCs/>
          <w:color w:val="0070C0"/>
          <w:sz w:val="22"/>
          <w:lang w:val="en-GB"/>
        </w:rPr>
      </w:pPr>
      <w:r w:rsidRPr="00A71096">
        <w:rPr>
          <w:rFonts w:ascii="Arial" w:eastAsiaTheme="minorHAnsi" w:hAnsi="Arial" w:cs="Arial"/>
          <w:i/>
          <w:iCs/>
          <w:color w:val="0070C0"/>
          <w:sz w:val="22"/>
          <w:lang w:val="en-GB"/>
        </w:rPr>
        <w:t>Other useful information for understanding the proposed</w:t>
      </w:r>
      <w:r w:rsidR="001F350B">
        <w:rPr>
          <w:rFonts w:ascii="Arial" w:eastAsiaTheme="minorHAnsi" w:hAnsi="Arial" w:cs="Arial"/>
          <w:i/>
          <w:iCs/>
          <w:color w:val="0070C0"/>
          <w:sz w:val="22"/>
          <w:lang w:val="en-GB"/>
        </w:rPr>
        <w:t xml:space="preserve"> cargo</w:t>
      </w:r>
      <w:r w:rsidRPr="00A71096">
        <w:rPr>
          <w:rFonts w:ascii="Arial" w:eastAsiaTheme="minorHAnsi" w:hAnsi="Arial" w:cs="Arial"/>
          <w:i/>
          <w:iCs/>
          <w:color w:val="0070C0"/>
          <w:sz w:val="22"/>
          <w:lang w:val="en-GB"/>
        </w:rPr>
        <w:t xml:space="preserve"> service concept. </w:t>
      </w:r>
    </w:p>
    <w:p w14:paraId="38DBD7CA" w14:textId="77777777" w:rsidR="000D2930" w:rsidRPr="001F350B" w:rsidRDefault="000D2930" w:rsidP="001F350B">
      <w:pPr>
        <w:autoSpaceDE w:val="0"/>
        <w:autoSpaceDN w:val="0"/>
        <w:adjustRightInd w:val="0"/>
        <w:spacing w:after="120" w:line="286" w:lineRule="auto"/>
        <w:jc w:val="both"/>
        <w:rPr>
          <w:rFonts w:ascii="Arial" w:eastAsiaTheme="minorHAnsi" w:hAnsi="Arial" w:cs="Arial"/>
          <w:i/>
          <w:iCs/>
          <w:color w:val="0070C0"/>
          <w:sz w:val="22"/>
          <w:szCs w:val="22"/>
          <w:lang w:val="en-GB"/>
        </w:rPr>
      </w:pPr>
    </w:p>
    <w:p w14:paraId="64F23B92" w14:textId="10C60A68" w:rsidR="000D2930" w:rsidRPr="004104F8" w:rsidRDefault="000D2930" w:rsidP="000D2930">
      <w:pPr>
        <w:autoSpaceDE w:val="0"/>
        <w:autoSpaceDN w:val="0"/>
        <w:adjustRightInd w:val="0"/>
        <w:spacing w:before="40" w:after="120" w:line="286" w:lineRule="auto"/>
        <w:jc w:val="both"/>
        <w:rPr>
          <w:rFonts w:ascii="Arial" w:eastAsiaTheme="minorHAnsi" w:hAnsi="Arial" w:cs="Arial"/>
          <w:b/>
          <w:color w:val="000000"/>
          <w:szCs w:val="28"/>
          <w:u w:val="single"/>
          <w:lang w:val="en-GB"/>
        </w:rPr>
      </w:pPr>
      <w:r w:rsidRPr="008B5EB8">
        <w:rPr>
          <w:rFonts w:ascii="Arial" w:eastAsiaTheme="minorHAnsi" w:hAnsi="Arial" w:cs="Arial"/>
          <w:b/>
          <w:color w:val="000000"/>
          <w:szCs w:val="28"/>
          <w:u w:val="single"/>
          <w:lang w:val="en-GB"/>
        </w:rPr>
        <w:t xml:space="preserve">SECTION </w:t>
      </w:r>
      <w:r w:rsidR="00785D63">
        <w:rPr>
          <w:rFonts w:ascii="Arial" w:eastAsiaTheme="minorHAnsi" w:hAnsi="Arial" w:cs="Arial"/>
          <w:b/>
          <w:color w:val="000000"/>
          <w:szCs w:val="28"/>
          <w:u w:val="single"/>
          <w:lang w:val="en-GB"/>
        </w:rPr>
        <w:t>2</w:t>
      </w:r>
      <w:r w:rsidRPr="008B5EB8">
        <w:rPr>
          <w:rFonts w:ascii="Arial" w:eastAsiaTheme="minorHAnsi" w:hAnsi="Arial" w:cs="Arial"/>
          <w:b/>
          <w:color w:val="000000"/>
          <w:szCs w:val="28"/>
          <w:u w:val="single"/>
          <w:lang w:val="en-GB"/>
        </w:rPr>
        <w:t>: COMMERCIAL VIABILITY AND FINANCIAL STATUS OF THE SERVICE</w:t>
      </w:r>
    </w:p>
    <w:p w14:paraId="3BE42C0D" w14:textId="243EFBD1" w:rsidR="000D2930" w:rsidRDefault="000D2930" w:rsidP="000D2930">
      <w:pPr>
        <w:autoSpaceDE w:val="0"/>
        <w:autoSpaceDN w:val="0"/>
        <w:adjustRightInd w:val="0"/>
        <w:spacing w:after="120" w:line="286" w:lineRule="auto"/>
        <w:jc w:val="both"/>
        <w:rPr>
          <w:rFonts w:ascii="Arial" w:eastAsiaTheme="minorHAnsi" w:hAnsi="Arial" w:cs="Arial"/>
          <w:i/>
          <w:iCs/>
          <w:color w:val="0070C0"/>
          <w:sz w:val="22"/>
          <w:szCs w:val="22"/>
          <w:lang w:val="en-GB"/>
        </w:rPr>
      </w:pPr>
      <w:r w:rsidRPr="07043119">
        <w:rPr>
          <w:rFonts w:ascii="Arial" w:eastAsiaTheme="minorEastAsia" w:hAnsi="Arial" w:cs="Arial"/>
          <w:i/>
          <w:iCs/>
          <w:color w:val="0070C0"/>
          <w:sz w:val="22"/>
          <w:szCs w:val="22"/>
          <w:lang w:val="en-GB"/>
        </w:rPr>
        <w:t>In this section, the Tenderer is expected to provide relevant business case elements and indicators for ESA to understand the assumptions of the service business case and the demonstration that the service can be exploited sustainably wit</w:t>
      </w:r>
      <w:r w:rsidR="0066330E">
        <w:rPr>
          <w:rFonts w:ascii="Arial" w:eastAsiaTheme="minorEastAsia" w:hAnsi="Arial" w:cs="Arial"/>
          <w:i/>
          <w:iCs/>
          <w:color w:val="0070C0"/>
          <w:sz w:val="22"/>
          <w:szCs w:val="22"/>
          <w:lang w:val="en-GB"/>
        </w:rPr>
        <w:t>h</w:t>
      </w:r>
      <w:r w:rsidRPr="07043119">
        <w:rPr>
          <w:rFonts w:ascii="Arial" w:eastAsiaTheme="minorEastAsia" w:hAnsi="Arial" w:cs="Arial"/>
          <w:i/>
          <w:iCs/>
          <w:color w:val="0070C0"/>
          <w:sz w:val="22"/>
          <w:szCs w:val="22"/>
          <w:lang w:val="en-GB"/>
        </w:rPr>
        <w:t xml:space="preserve"> a </w:t>
      </w:r>
      <w:r w:rsidR="0066330E">
        <w:rPr>
          <w:rFonts w:ascii="Arial" w:eastAsiaTheme="minorEastAsia" w:hAnsi="Arial" w:cs="Arial"/>
          <w:i/>
          <w:iCs/>
          <w:color w:val="0070C0"/>
          <w:sz w:val="22"/>
          <w:szCs w:val="22"/>
          <w:lang w:val="en-GB"/>
        </w:rPr>
        <w:t xml:space="preserve">minimum </w:t>
      </w:r>
      <w:r w:rsidRPr="07043119">
        <w:rPr>
          <w:rFonts w:ascii="Arial" w:eastAsiaTheme="minorEastAsia" w:hAnsi="Arial" w:cs="Arial"/>
          <w:i/>
          <w:iCs/>
          <w:color w:val="0070C0"/>
          <w:sz w:val="22"/>
          <w:szCs w:val="22"/>
          <w:lang w:val="en-GB"/>
        </w:rPr>
        <w:t>guaranteed institutional demand</w:t>
      </w:r>
      <w:r>
        <w:rPr>
          <w:rFonts w:ascii="Arial" w:eastAsiaTheme="minorEastAsia" w:hAnsi="Arial" w:cs="Arial"/>
          <w:i/>
          <w:iCs/>
          <w:color w:val="0070C0"/>
          <w:sz w:val="22"/>
          <w:szCs w:val="22"/>
          <w:lang w:val="en-GB"/>
        </w:rPr>
        <w:t xml:space="preserve"> once in operation</w:t>
      </w:r>
      <w:r w:rsidRPr="07043119">
        <w:rPr>
          <w:rFonts w:ascii="Arial" w:eastAsiaTheme="minorEastAsia" w:hAnsi="Arial" w:cs="Arial"/>
          <w:i/>
          <w:iCs/>
          <w:color w:val="0070C0"/>
          <w:sz w:val="22"/>
          <w:szCs w:val="22"/>
          <w:lang w:val="en-GB"/>
        </w:rPr>
        <w:t>.</w:t>
      </w:r>
      <w:r w:rsidRPr="008C134A">
        <w:rPr>
          <w:rFonts w:ascii="Arial" w:eastAsiaTheme="minorHAnsi" w:hAnsi="Arial" w:cs="Arial"/>
          <w:i/>
          <w:iCs/>
          <w:color w:val="0070C0"/>
          <w:sz w:val="22"/>
          <w:szCs w:val="22"/>
          <w:lang w:val="en-GB"/>
        </w:rPr>
        <w:t xml:space="preserve"> </w:t>
      </w:r>
      <w:r>
        <w:rPr>
          <w:rFonts w:ascii="Arial" w:eastAsiaTheme="minorHAnsi" w:hAnsi="Arial" w:cs="Arial"/>
          <w:i/>
          <w:iCs/>
          <w:color w:val="0070C0"/>
          <w:sz w:val="22"/>
          <w:szCs w:val="22"/>
          <w:lang w:val="en-GB"/>
        </w:rPr>
        <w:t xml:space="preserve">The </w:t>
      </w:r>
      <w:r w:rsidRPr="008C134A">
        <w:rPr>
          <w:rFonts w:ascii="Arial" w:eastAsiaTheme="minorHAnsi" w:hAnsi="Arial" w:cs="Arial"/>
          <w:i/>
          <w:iCs/>
          <w:color w:val="0070C0"/>
          <w:sz w:val="22"/>
          <w:szCs w:val="22"/>
          <w:lang w:val="en-GB"/>
        </w:rPr>
        <w:t>financial status of the service development and deployment</w:t>
      </w:r>
      <w:r>
        <w:rPr>
          <w:rFonts w:ascii="Arial" w:eastAsiaTheme="minorHAnsi" w:hAnsi="Arial" w:cs="Arial"/>
          <w:i/>
          <w:iCs/>
          <w:color w:val="0070C0"/>
          <w:sz w:val="22"/>
          <w:szCs w:val="22"/>
          <w:lang w:val="en-GB"/>
        </w:rPr>
        <w:t xml:space="preserve"> shall be described and t</w:t>
      </w:r>
      <w:r w:rsidRPr="008C134A">
        <w:rPr>
          <w:rFonts w:ascii="Arial" w:eastAsiaTheme="minorHAnsi" w:hAnsi="Arial" w:cs="Arial"/>
          <w:i/>
          <w:iCs/>
          <w:color w:val="0070C0"/>
          <w:sz w:val="22"/>
          <w:szCs w:val="22"/>
          <w:lang w:val="en-GB"/>
        </w:rPr>
        <w:t>he expected approach for funding the project shall be explained, with indication of the private investment portion and identification of possible private investors.</w:t>
      </w:r>
    </w:p>
    <w:p w14:paraId="20CDE81A" w14:textId="3FE94DC6" w:rsidR="00EC4DCB" w:rsidRPr="00EC4DCB" w:rsidRDefault="000D2930" w:rsidP="00EC4DCB">
      <w:pPr>
        <w:pStyle w:val="ListParagraph"/>
        <w:numPr>
          <w:ilvl w:val="0"/>
          <w:numId w:val="18"/>
        </w:numPr>
        <w:spacing w:after="120" w:line="286" w:lineRule="auto"/>
        <w:contextualSpacing w:val="0"/>
        <w:jc w:val="both"/>
        <w:rPr>
          <w:rFonts w:ascii="Arial" w:eastAsiaTheme="minorHAnsi" w:hAnsi="Arial" w:cs="Arial"/>
          <w:b/>
          <w:i/>
          <w:iCs/>
          <w:color w:val="000000"/>
          <w:sz w:val="22"/>
          <w:szCs w:val="22"/>
          <w:lang w:val="en-GB"/>
        </w:rPr>
      </w:pPr>
      <w:r w:rsidRPr="004104F8">
        <w:rPr>
          <w:rFonts w:ascii="Arial" w:eastAsiaTheme="minorHAnsi" w:hAnsi="Arial" w:cs="Arial"/>
          <w:b/>
          <w:i/>
          <w:iCs/>
          <w:color w:val="000000"/>
          <w:sz w:val="22"/>
          <w:szCs w:val="22"/>
          <w:lang w:val="en-GB"/>
        </w:rPr>
        <w:t xml:space="preserve">Estimated project cost and financing plan: </w:t>
      </w:r>
      <w:r w:rsidRPr="00F2563D">
        <w:rPr>
          <w:rFonts w:ascii="Arial" w:hAnsi="Arial" w:cs="Arial"/>
          <w:i/>
          <w:color w:val="0070C0"/>
          <w:sz w:val="22"/>
          <w:szCs w:val="22"/>
          <w:lang w:val="en-GB"/>
        </w:rPr>
        <w:t xml:space="preserve">The Outline Proposal shall give </w:t>
      </w:r>
      <w:r w:rsidR="00584E77">
        <w:rPr>
          <w:rFonts w:ascii="Arial" w:hAnsi="Arial" w:cs="Arial"/>
          <w:i/>
          <w:color w:val="0070C0"/>
          <w:sz w:val="22"/>
          <w:szCs w:val="22"/>
          <w:lang w:val="en-GB"/>
        </w:rPr>
        <w:t>the Tenderers’</w:t>
      </w:r>
      <w:r w:rsidRPr="00F2563D">
        <w:rPr>
          <w:rFonts w:ascii="Arial" w:hAnsi="Arial" w:cs="Arial"/>
          <w:i/>
          <w:color w:val="0070C0"/>
          <w:sz w:val="22"/>
          <w:szCs w:val="22"/>
          <w:lang w:val="en-GB"/>
        </w:rPr>
        <w:t xml:space="preserve"> estimation on the funding and resources necessary for initial service deployment</w:t>
      </w:r>
      <w:r w:rsidR="0066330E">
        <w:rPr>
          <w:rFonts w:ascii="Arial" w:hAnsi="Arial" w:cs="Arial"/>
          <w:i/>
          <w:color w:val="0070C0"/>
          <w:sz w:val="22"/>
          <w:szCs w:val="22"/>
          <w:lang w:val="en-GB"/>
        </w:rPr>
        <w:t xml:space="preserve"> </w:t>
      </w:r>
      <w:r w:rsidR="00BB0FF6">
        <w:rPr>
          <w:rFonts w:ascii="Arial" w:hAnsi="Arial" w:cs="Arial"/>
          <w:i/>
          <w:color w:val="0070C0"/>
          <w:sz w:val="22"/>
          <w:szCs w:val="22"/>
          <w:lang w:val="en-GB"/>
        </w:rPr>
        <w:t>up to</w:t>
      </w:r>
      <w:r w:rsidR="0066330E">
        <w:rPr>
          <w:rFonts w:ascii="Arial" w:hAnsi="Arial" w:cs="Arial"/>
          <w:i/>
          <w:color w:val="0070C0"/>
          <w:sz w:val="22"/>
          <w:szCs w:val="22"/>
          <w:lang w:val="en-GB"/>
        </w:rPr>
        <w:t xml:space="preserve"> the demonstration mission to the International Space Station</w:t>
      </w:r>
      <w:r w:rsidRPr="00F2563D">
        <w:rPr>
          <w:rFonts w:ascii="Arial" w:hAnsi="Arial" w:cs="Arial"/>
          <w:i/>
          <w:color w:val="0070C0"/>
          <w:sz w:val="22"/>
          <w:szCs w:val="22"/>
          <w:lang w:val="en-GB"/>
        </w:rPr>
        <w:t xml:space="preserve"> (</w:t>
      </w:r>
      <w:proofErr w:type="gramStart"/>
      <w:r w:rsidRPr="00F2563D">
        <w:rPr>
          <w:rFonts w:ascii="Arial" w:hAnsi="Arial" w:cs="Arial"/>
          <w:i/>
          <w:color w:val="0070C0"/>
          <w:sz w:val="22"/>
          <w:szCs w:val="22"/>
          <w:lang w:val="en-GB"/>
        </w:rPr>
        <w:t>e.g.</w:t>
      </w:r>
      <w:proofErr w:type="gramEnd"/>
      <w:r w:rsidRPr="00F2563D">
        <w:rPr>
          <w:rFonts w:ascii="Arial" w:hAnsi="Arial" w:cs="Arial"/>
          <w:i/>
          <w:color w:val="0070C0"/>
          <w:sz w:val="22"/>
          <w:szCs w:val="22"/>
          <w:lang w:val="en-GB"/>
        </w:rPr>
        <w:t xml:space="preserve"> </w:t>
      </w:r>
      <w:r w:rsidR="00584E77">
        <w:rPr>
          <w:rFonts w:ascii="Arial" w:hAnsi="Arial" w:cs="Arial"/>
          <w:i/>
          <w:color w:val="0070C0"/>
          <w:sz w:val="22"/>
          <w:szCs w:val="22"/>
          <w:lang w:val="en-GB"/>
        </w:rPr>
        <w:t xml:space="preserve">total </w:t>
      </w:r>
      <w:r w:rsidRPr="00F2563D">
        <w:rPr>
          <w:rFonts w:ascii="Arial" w:hAnsi="Arial" w:cs="Arial"/>
          <w:i/>
          <w:color w:val="0070C0"/>
          <w:sz w:val="22"/>
          <w:szCs w:val="22"/>
          <w:lang w:val="en-GB"/>
        </w:rPr>
        <w:t xml:space="preserve">R&amp;D cost; </w:t>
      </w:r>
      <w:proofErr w:type="spellStart"/>
      <w:r w:rsidRPr="00F2563D">
        <w:rPr>
          <w:rFonts w:ascii="Arial" w:hAnsi="Arial" w:cs="Arial"/>
          <w:i/>
          <w:color w:val="0070C0"/>
          <w:sz w:val="22"/>
          <w:szCs w:val="22"/>
          <w:lang w:val="en-GB"/>
        </w:rPr>
        <w:t>CapEx</w:t>
      </w:r>
      <w:proofErr w:type="spellEnd"/>
      <w:r w:rsidRPr="00F2563D">
        <w:rPr>
          <w:rFonts w:ascii="Arial" w:hAnsi="Arial" w:cs="Arial"/>
          <w:i/>
          <w:color w:val="0070C0"/>
          <w:sz w:val="22"/>
          <w:szCs w:val="22"/>
          <w:lang w:val="en-GB"/>
        </w:rPr>
        <w:t xml:space="preserve">; </w:t>
      </w:r>
      <w:proofErr w:type="spellStart"/>
      <w:r w:rsidR="00584E77" w:rsidRPr="00F2563D">
        <w:rPr>
          <w:rFonts w:ascii="Arial" w:hAnsi="Arial" w:cs="Arial"/>
          <w:i/>
          <w:color w:val="0070C0"/>
          <w:sz w:val="22"/>
          <w:szCs w:val="22"/>
          <w:lang w:val="en-GB"/>
        </w:rPr>
        <w:t>OpEx</w:t>
      </w:r>
      <w:proofErr w:type="spellEnd"/>
      <w:r w:rsidR="00584E77" w:rsidRPr="00F2563D">
        <w:rPr>
          <w:rFonts w:ascii="Arial" w:hAnsi="Arial" w:cs="Arial"/>
          <w:i/>
          <w:color w:val="0070C0"/>
          <w:sz w:val="22"/>
          <w:szCs w:val="22"/>
          <w:lang w:val="en-GB"/>
        </w:rPr>
        <w:t xml:space="preserve">; </w:t>
      </w:r>
      <w:r w:rsidRPr="00F2563D">
        <w:rPr>
          <w:rFonts w:ascii="Arial" w:hAnsi="Arial" w:cs="Arial"/>
          <w:i/>
          <w:color w:val="0070C0"/>
          <w:sz w:val="22"/>
          <w:szCs w:val="22"/>
          <w:lang w:val="en-GB"/>
        </w:rPr>
        <w:t xml:space="preserve">external services procurement; </w:t>
      </w:r>
      <w:r w:rsidR="00584E77">
        <w:rPr>
          <w:rFonts w:ascii="Arial" w:hAnsi="Arial" w:cs="Arial"/>
          <w:i/>
          <w:color w:val="0070C0"/>
          <w:sz w:val="22"/>
          <w:szCs w:val="22"/>
          <w:lang w:val="en-GB"/>
        </w:rPr>
        <w:t xml:space="preserve">salaries; </w:t>
      </w:r>
      <w:r w:rsidRPr="00F2563D">
        <w:rPr>
          <w:rFonts w:ascii="Arial" w:hAnsi="Arial" w:cs="Arial"/>
          <w:i/>
          <w:color w:val="0070C0"/>
          <w:sz w:val="22"/>
          <w:szCs w:val="22"/>
          <w:lang w:val="en-GB"/>
        </w:rPr>
        <w:t>…). Indications shall be provided on projected funding sources and the anticipated sourcing approach. The Outline Proposal shall also provide for an initial estimation of how much public and private investment would be expected to reach initial service deployment</w:t>
      </w:r>
      <w:r w:rsidR="0066330E">
        <w:rPr>
          <w:rFonts w:ascii="Arial" w:hAnsi="Arial" w:cs="Arial"/>
          <w:i/>
          <w:color w:val="0070C0"/>
          <w:sz w:val="22"/>
          <w:szCs w:val="22"/>
          <w:lang w:val="en-GB"/>
        </w:rPr>
        <w:t xml:space="preserve"> in the demonstration mission to the International Space Station. The estimation shall provide details for each of the three phases in the Commercial Cargo Transportation Initiative (Phase 1-1, Phase 1-2, Phase 2). </w:t>
      </w:r>
    </w:p>
    <w:p w14:paraId="11C7D96C" w14:textId="760C95CB" w:rsidR="00EC4DCB" w:rsidRPr="00EC4DCB" w:rsidRDefault="000D2930" w:rsidP="00EC4DCB">
      <w:pPr>
        <w:pStyle w:val="ListParagraph"/>
        <w:numPr>
          <w:ilvl w:val="0"/>
          <w:numId w:val="18"/>
        </w:numPr>
        <w:spacing w:after="120" w:line="286" w:lineRule="auto"/>
        <w:contextualSpacing w:val="0"/>
        <w:jc w:val="both"/>
        <w:rPr>
          <w:rFonts w:ascii="Arial" w:eastAsiaTheme="minorHAnsi" w:hAnsi="Arial" w:cs="Arial"/>
          <w:b/>
          <w:i/>
          <w:iCs/>
          <w:color w:val="000000"/>
          <w:sz w:val="22"/>
          <w:szCs w:val="22"/>
          <w:lang w:val="en-GB"/>
        </w:rPr>
      </w:pPr>
      <w:r w:rsidRPr="00EC4DCB">
        <w:rPr>
          <w:rFonts w:ascii="Arial" w:hAnsi="Arial" w:cs="Arial"/>
          <w:b/>
          <w:i/>
          <w:sz w:val="22"/>
          <w:szCs w:val="22"/>
          <w:lang w:val="en-GB"/>
        </w:rPr>
        <w:t xml:space="preserve">Financial status of the service deployment: </w:t>
      </w:r>
      <w:r w:rsidRPr="00EC4DCB">
        <w:rPr>
          <w:rFonts w:ascii="Arial" w:hAnsi="Arial" w:cs="Arial"/>
          <w:i/>
          <w:color w:val="0070C0"/>
          <w:sz w:val="22"/>
          <w:szCs w:val="22"/>
          <w:lang w:val="en-GB"/>
        </w:rPr>
        <w:t xml:space="preserve">The Outline Proposal shall present an overview on the fundraising status of the Tenderer relevant to the proposed service. </w:t>
      </w:r>
      <w:r w:rsidRPr="00EC4DCB">
        <w:rPr>
          <w:rFonts w:ascii="Arial" w:hAnsi="Arial" w:cs="Arial"/>
          <w:i/>
          <w:iCs/>
          <w:color w:val="0070C0"/>
          <w:sz w:val="22"/>
          <w:szCs w:val="22"/>
          <w:lang w:val="en-GB"/>
        </w:rPr>
        <w:t xml:space="preserve">The funding received from public and private investors shall be listed (source, amount). </w:t>
      </w:r>
    </w:p>
    <w:p w14:paraId="333ED26F" w14:textId="5B7A762A" w:rsidR="000D2930" w:rsidRPr="00A71096" w:rsidRDefault="000D2930" w:rsidP="00BB0FF6">
      <w:pPr>
        <w:pStyle w:val="ListParagraph"/>
        <w:numPr>
          <w:ilvl w:val="0"/>
          <w:numId w:val="18"/>
        </w:numPr>
        <w:spacing w:after="120" w:line="286" w:lineRule="auto"/>
        <w:contextualSpacing w:val="0"/>
        <w:jc w:val="both"/>
        <w:rPr>
          <w:rFonts w:ascii="Arial" w:eastAsiaTheme="minorEastAsia" w:hAnsi="Arial" w:cs="Arial"/>
          <w:i/>
          <w:iCs/>
          <w:color w:val="0070C0"/>
          <w:sz w:val="22"/>
          <w:szCs w:val="22"/>
          <w:lang w:val="en-GB"/>
        </w:rPr>
      </w:pPr>
      <w:r w:rsidRPr="00EC4DCB">
        <w:rPr>
          <w:rFonts w:ascii="Arial" w:hAnsi="Arial" w:cs="Arial"/>
          <w:b/>
          <w:i/>
          <w:sz w:val="22"/>
          <w:szCs w:val="22"/>
          <w:lang w:val="en-GB"/>
        </w:rPr>
        <w:lastRenderedPageBreak/>
        <w:t>Financial indicators for the service exploitation</w:t>
      </w:r>
      <w:r w:rsidRPr="00EC4DCB">
        <w:rPr>
          <w:rFonts w:ascii="Arial" w:eastAsiaTheme="minorEastAsia" w:hAnsi="Arial" w:cs="Arial"/>
          <w:b/>
          <w:bCs/>
          <w:i/>
          <w:iCs/>
          <w:color w:val="000000" w:themeColor="text1"/>
          <w:sz w:val="22"/>
          <w:szCs w:val="22"/>
          <w:lang w:val="en-GB"/>
        </w:rPr>
        <w:t xml:space="preserve"> stage</w:t>
      </w:r>
      <w:r>
        <w:rPr>
          <w:rStyle w:val="FootnoteReference"/>
          <w:rFonts w:eastAsiaTheme="minorEastAsia" w:cs="Arial"/>
          <w:color w:val="000000" w:themeColor="text1"/>
          <w:sz w:val="22"/>
          <w:szCs w:val="22"/>
        </w:rPr>
        <w:footnoteReference w:id="2"/>
      </w:r>
      <w:r w:rsidRPr="00EC4DCB">
        <w:rPr>
          <w:rFonts w:ascii="Arial" w:eastAsiaTheme="minorEastAsia" w:hAnsi="Arial" w:cs="Arial"/>
          <w:b/>
          <w:bCs/>
          <w:i/>
          <w:iCs/>
          <w:color w:val="000000" w:themeColor="text1"/>
          <w:sz w:val="22"/>
          <w:szCs w:val="22"/>
          <w:lang w:val="en-GB"/>
        </w:rPr>
        <w:t>:</w:t>
      </w:r>
      <w:r w:rsidRPr="00EC4DCB">
        <w:rPr>
          <w:rFonts w:ascii="Arial" w:eastAsiaTheme="minorEastAsia" w:hAnsi="Arial" w:cs="Arial"/>
          <w:i/>
          <w:iCs/>
          <w:color w:val="000000" w:themeColor="text1"/>
          <w:sz w:val="22"/>
          <w:szCs w:val="22"/>
          <w:lang w:val="en-GB"/>
        </w:rPr>
        <w:t xml:space="preserve"> </w:t>
      </w:r>
      <w:r w:rsidRPr="00EC4DCB">
        <w:rPr>
          <w:rFonts w:ascii="Arial" w:hAnsi="Arial" w:cs="Arial"/>
          <w:i/>
          <w:color w:val="0070C0"/>
          <w:sz w:val="22"/>
          <w:szCs w:val="22"/>
          <w:lang w:val="en-GB"/>
        </w:rPr>
        <w:t>The Tenderer is expected to show relevant business plan elements (</w:t>
      </w:r>
      <w:proofErr w:type="gramStart"/>
      <w:r w:rsidRPr="00EC4DCB">
        <w:rPr>
          <w:rFonts w:ascii="Arial" w:hAnsi="Arial" w:cs="Arial"/>
          <w:i/>
          <w:color w:val="0070C0"/>
          <w:sz w:val="22"/>
          <w:szCs w:val="22"/>
          <w:lang w:val="en-GB"/>
        </w:rPr>
        <w:t>i.e.</w:t>
      </w:r>
      <w:proofErr w:type="gramEnd"/>
      <w:r w:rsidRPr="00EC4DCB">
        <w:rPr>
          <w:rFonts w:ascii="Arial" w:hAnsi="Arial" w:cs="Arial"/>
          <w:i/>
          <w:color w:val="0070C0"/>
          <w:sz w:val="22"/>
          <w:szCs w:val="22"/>
          <w:lang w:val="en-GB"/>
        </w:rPr>
        <w:t xml:space="preserve"> costs and revenue streams</w:t>
      </w:r>
      <w:r w:rsidR="00A80D77">
        <w:rPr>
          <w:rFonts w:ascii="Arial" w:hAnsi="Arial" w:cs="Arial"/>
          <w:i/>
          <w:color w:val="0070C0"/>
          <w:sz w:val="22"/>
          <w:szCs w:val="22"/>
          <w:lang w:val="en-GB"/>
        </w:rPr>
        <w:t xml:space="preserve">, assuming a price per kg </w:t>
      </w:r>
      <w:r w:rsidR="005E331E">
        <w:rPr>
          <w:rFonts w:ascii="Arial" w:hAnsi="Arial" w:cs="Arial"/>
          <w:i/>
          <w:color w:val="0070C0"/>
          <w:sz w:val="22"/>
          <w:szCs w:val="22"/>
          <w:lang w:val="en-GB"/>
        </w:rPr>
        <w:t>during the exploitation stage</w:t>
      </w:r>
      <w:r w:rsidRPr="00EC4DCB">
        <w:rPr>
          <w:rFonts w:ascii="Arial" w:hAnsi="Arial" w:cs="Arial"/>
          <w:i/>
          <w:color w:val="0070C0"/>
          <w:sz w:val="22"/>
          <w:szCs w:val="22"/>
          <w:lang w:val="en-GB"/>
        </w:rPr>
        <w:t>) along with key underlying assumptions</w:t>
      </w:r>
      <w:r w:rsidR="00BB0FF6">
        <w:rPr>
          <w:rFonts w:ascii="Arial" w:hAnsi="Arial" w:cs="Arial"/>
          <w:i/>
          <w:color w:val="0070C0"/>
          <w:sz w:val="22"/>
          <w:szCs w:val="22"/>
          <w:lang w:val="en-GB"/>
        </w:rPr>
        <w:t>.</w:t>
      </w:r>
    </w:p>
    <w:p w14:paraId="0C1BCC3C" w14:textId="1C1B56B5" w:rsidR="000D2930" w:rsidRPr="00EC4DCB" w:rsidRDefault="000D2930" w:rsidP="00EC4DCB">
      <w:pPr>
        <w:pStyle w:val="ListParagraph"/>
        <w:numPr>
          <w:ilvl w:val="0"/>
          <w:numId w:val="18"/>
        </w:numPr>
        <w:spacing w:after="120" w:line="286" w:lineRule="auto"/>
        <w:jc w:val="both"/>
        <w:rPr>
          <w:rFonts w:ascii="Arial" w:eastAsiaTheme="minorEastAsia" w:hAnsi="Arial" w:cs="Arial"/>
          <w:b/>
          <w:i/>
          <w:color w:val="000000"/>
          <w:sz w:val="22"/>
          <w:szCs w:val="22"/>
          <w:lang w:val="en-GB"/>
        </w:rPr>
      </w:pPr>
      <w:r w:rsidRPr="6C67520A">
        <w:rPr>
          <w:rFonts w:ascii="Arial" w:eastAsiaTheme="minorEastAsia" w:hAnsi="Arial" w:cs="Arial"/>
          <w:b/>
          <w:i/>
          <w:color w:val="000000" w:themeColor="text1"/>
          <w:sz w:val="22"/>
          <w:szCs w:val="22"/>
          <w:lang w:val="en-GB"/>
        </w:rPr>
        <w:t xml:space="preserve">Financial forecast: </w:t>
      </w:r>
      <w:r w:rsidRPr="6C67520A">
        <w:rPr>
          <w:rFonts w:ascii="Arial" w:eastAsiaTheme="minorEastAsia" w:hAnsi="Arial" w:cs="Arial"/>
          <w:i/>
          <w:color w:val="0070C0"/>
          <w:sz w:val="22"/>
          <w:szCs w:val="22"/>
          <w:lang w:val="en-GB"/>
        </w:rPr>
        <w:t xml:space="preserve">A draft financial forecast shall be prepared, indicating the </w:t>
      </w:r>
      <w:r w:rsidR="00BB0FF6" w:rsidRPr="6C67520A">
        <w:rPr>
          <w:rFonts w:ascii="Arial" w:eastAsiaTheme="minorEastAsia" w:hAnsi="Arial" w:cs="Arial"/>
          <w:i/>
          <w:color w:val="0070C0"/>
          <w:sz w:val="22"/>
          <w:szCs w:val="22"/>
          <w:lang w:val="en-GB"/>
        </w:rPr>
        <w:t xml:space="preserve">projected </w:t>
      </w:r>
      <w:r w:rsidRPr="6C67520A">
        <w:rPr>
          <w:rFonts w:ascii="Arial" w:eastAsiaTheme="minorEastAsia" w:hAnsi="Arial" w:cs="Arial"/>
          <w:i/>
          <w:color w:val="0070C0"/>
          <w:sz w:val="22"/>
          <w:szCs w:val="22"/>
          <w:lang w:val="en-GB"/>
        </w:rPr>
        <w:t xml:space="preserve">profit and loss balance of the company in the next few years, or until the recurrent provision of the services is established. Such financial forecast shall not just be a mathematical </w:t>
      </w:r>
      <w:r w:rsidR="00EC4DCB" w:rsidRPr="6C67520A">
        <w:rPr>
          <w:rFonts w:ascii="Arial" w:eastAsiaTheme="minorEastAsia" w:hAnsi="Arial" w:cs="Arial"/>
          <w:i/>
          <w:color w:val="0070C0"/>
          <w:sz w:val="22"/>
          <w:szCs w:val="22"/>
          <w:lang w:val="en-GB"/>
        </w:rPr>
        <w:t>exercise but</w:t>
      </w:r>
      <w:r w:rsidRPr="6C67520A">
        <w:rPr>
          <w:rFonts w:ascii="Arial" w:eastAsiaTheme="minorEastAsia" w:hAnsi="Arial" w:cs="Arial"/>
          <w:i/>
          <w:color w:val="0070C0"/>
          <w:sz w:val="22"/>
          <w:szCs w:val="22"/>
          <w:lang w:val="en-GB"/>
        </w:rPr>
        <w:t xml:space="preserve"> should </w:t>
      </w:r>
      <w:proofErr w:type="gramStart"/>
      <w:r w:rsidRPr="6C67520A">
        <w:rPr>
          <w:rFonts w:ascii="Arial" w:eastAsiaTheme="minorEastAsia" w:hAnsi="Arial" w:cs="Arial"/>
          <w:i/>
          <w:color w:val="0070C0"/>
          <w:sz w:val="22"/>
          <w:szCs w:val="22"/>
          <w:lang w:val="en-GB"/>
        </w:rPr>
        <w:t>take into account</w:t>
      </w:r>
      <w:proofErr w:type="gramEnd"/>
      <w:r w:rsidRPr="6C67520A">
        <w:rPr>
          <w:rFonts w:ascii="Arial" w:eastAsiaTheme="minorEastAsia" w:hAnsi="Arial" w:cs="Arial"/>
          <w:i/>
          <w:color w:val="0070C0"/>
          <w:sz w:val="22"/>
          <w:szCs w:val="22"/>
          <w:lang w:val="en-GB"/>
        </w:rPr>
        <w:t xml:space="preserve"> risk considerations.</w:t>
      </w:r>
    </w:p>
    <w:p w14:paraId="2176E075" w14:textId="77777777" w:rsidR="000D2930" w:rsidRDefault="000D2930" w:rsidP="000D2930">
      <w:pPr>
        <w:autoSpaceDE w:val="0"/>
        <w:autoSpaceDN w:val="0"/>
        <w:adjustRightInd w:val="0"/>
        <w:spacing w:before="40" w:after="120" w:line="286" w:lineRule="auto"/>
        <w:jc w:val="both"/>
        <w:rPr>
          <w:rFonts w:ascii="Arial" w:eastAsiaTheme="minorHAnsi" w:hAnsi="Arial" w:cs="Arial"/>
          <w:i/>
          <w:iCs/>
          <w:color w:val="000000"/>
          <w:sz w:val="22"/>
          <w:lang w:val="en-GB"/>
        </w:rPr>
      </w:pPr>
    </w:p>
    <w:p w14:paraId="688DA6FE" w14:textId="500405DE" w:rsidR="000D2930" w:rsidRPr="004104F8" w:rsidRDefault="000D2930" w:rsidP="000D2930">
      <w:pPr>
        <w:autoSpaceDE w:val="0"/>
        <w:autoSpaceDN w:val="0"/>
        <w:adjustRightInd w:val="0"/>
        <w:spacing w:before="40" w:after="120" w:line="286" w:lineRule="auto"/>
        <w:jc w:val="both"/>
        <w:rPr>
          <w:rFonts w:ascii="Arial" w:eastAsiaTheme="minorHAnsi" w:hAnsi="Arial" w:cs="Arial"/>
          <w:b/>
          <w:color w:val="000000"/>
          <w:u w:val="single"/>
          <w:lang w:val="en-GB"/>
        </w:rPr>
      </w:pPr>
      <w:r w:rsidRPr="008B5EB8">
        <w:rPr>
          <w:rFonts w:ascii="Arial" w:eastAsiaTheme="minorHAnsi" w:hAnsi="Arial" w:cs="Arial"/>
          <w:b/>
          <w:color w:val="000000"/>
          <w:u w:val="single"/>
          <w:lang w:val="en-GB"/>
        </w:rPr>
        <w:t xml:space="preserve">SECTION </w:t>
      </w:r>
      <w:r w:rsidR="00BB0FF6">
        <w:rPr>
          <w:rFonts w:ascii="Arial" w:eastAsiaTheme="minorHAnsi" w:hAnsi="Arial" w:cs="Arial"/>
          <w:b/>
          <w:color w:val="000000"/>
          <w:u w:val="single"/>
          <w:lang w:val="en-GB"/>
        </w:rPr>
        <w:t>3</w:t>
      </w:r>
      <w:r w:rsidRPr="008B5EB8">
        <w:rPr>
          <w:rFonts w:ascii="Arial" w:eastAsiaTheme="minorHAnsi" w:hAnsi="Arial" w:cs="Arial"/>
          <w:b/>
          <w:color w:val="000000"/>
          <w:u w:val="single"/>
          <w:lang w:val="en-GB"/>
        </w:rPr>
        <w:t xml:space="preserve">: </w:t>
      </w:r>
      <w:r>
        <w:rPr>
          <w:rFonts w:ascii="Arial" w:eastAsiaTheme="minorHAnsi" w:hAnsi="Arial" w:cs="Arial"/>
          <w:b/>
          <w:color w:val="000000"/>
          <w:u w:val="single"/>
          <w:lang w:val="en-GB"/>
        </w:rPr>
        <w:t>SERVICE DEVELOPMENT AND DEPLOYMENT PLAN</w:t>
      </w:r>
    </w:p>
    <w:p w14:paraId="1D4C4AD9" w14:textId="77777777" w:rsidR="000D2930" w:rsidRPr="00A71096" w:rsidRDefault="000D2930" w:rsidP="000D2930">
      <w:pPr>
        <w:autoSpaceDE w:val="0"/>
        <w:autoSpaceDN w:val="0"/>
        <w:adjustRightInd w:val="0"/>
        <w:spacing w:before="40" w:after="120" w:line="286" w:lineRule="auto"/>
        <w:jc w:val="both"/>
        <w:rPr>
          <w:rFonts w:ascii="Arial" w:eastAsiaTheme="minorHAnsi" w:hAnsi="Arial" w:cs="Arial"/>
          <w:i/>
          <w:iCs/>
          <w:color w:val="0070C0"/>
          <w:sz w:val="22"/>
          <w:szCs w:val="22"/>
          <w:lang w:val="en-GB"/>
        </w:rPr>
      </w:pPr>
      <w:r w:rsidRPr="00A71096">
        <w:rPr>
          <w:rFonts w:ascii="Arial" w:eastAsiaTheme="minorHAnsi" w:hAnsi="Arial" w:cs="Arial"/>
          <w:i/>
          <w:iCs/>
          <w:color w:val="0070C0"/>
          <w:sz w:val="22"/>
          <w:szCs w:val="22"/>
          <w:lang w:val="en-GB"/>
        </w:rPr>
        <w:t xml:space="preserve">In this section, the Tenderer shall </w:t>
      </w:r>
      <w:r>
        <w:rPr>
          <w:rFonts w:ascii="Arial" w:eastAsiaTheme="minorHAnsi" w:hAnsi="Arial" w:cs="Arial"/>
          <w:i/>
          <w:iCs/>
          <w:color w:val="0070C0"/>
          <w:sz w:val="22"/>
          <w:szCs w:val="22"/>
          <w:lang w:val="en-GB"/>
        </w:rPr>
        <w:t>provide elements of the service development and deployment plan</w:t>
      </w:r>
      <w:r w:rsidRPr="001F5F37">
        <w:rPr>
          <w:rFonts w:ascii="Arial" w:eastAsiaTheme="minorHAnsi" w:hAnsi="Arial" w:cs="Arial"/>
          <w:i/>
          <w:iCs/>
          <w:color w:val="0070C0"/>
          <w:sz w:val="22"/>
          <w:szCs w:val="22"/>
          <w:lang w:val="en-GB"/>
        </w:rPr>
        <w:t xml:space="preserve"> </w:t>
      </w:r>
      <w:r>
        <w:rPr>
          <w:rFonts w:ascii="Arial" w:eastAsiaTheme="minorHAnsi" w:hAnsi="Arial" w:cs="Arial"/>
          <w:i/>
          <w:iCs/>
          <w:color w:val="0070C0"/>
          <w:sz w:val="22"/>
          <w:szCs w:val="22"/>
          <w:lang w:val="en-GB"/>
        </w:rPr>
        <w:t xml:space="preserve">and </w:t>
      </w:r>
      <w:r w:rsidRPr="00A71096">
        <w:rPr>
          <w:rFonts w:ascii="Arial" w:eastAsiaTheme="minorHAnsi" w:hAnsi="Arial" w:cs="Arial"/>
          <w:i/>
          <w:iCs/>
          <w:color w:val="0070C0"/>
          <w:sz w:val="22"/>
          <w:szCs w:val="22"/>
          <w:lang w:val="en-GB"/>
        </w:rPr>
        <w:t>describe the technical systems, products and infrastructures required for providing the service, and the current state of maturity. The section shall highlight:</w:t>
      </w:r>
    </w:p>
    <w:p w14:paraId="785F81A6" w14:textId="4561EC6A" w:rsidR="00EC4DCB" w:rsidRDefault="000D2930" w:rsidP="00EC4DCB">
      <w:pPr>
        <w:pStyle w:val="ListParagraph"/>
        <w:numPr>
          <w:ilvl w:val="0"/>
          <w:numId w:val="23"/>
        </w:numPr>
        <w:spacing w:after="120" w:line="286" w:lineRule="auto"/>
        <w:ind w:left="357" w:hanging="357"/>
        <w:contextualSpacing w:val="0"/>
        <w:jc w:val="both"/>
        <w:rPr>
          <w:rFonts w:ascii="Arial" w:eastAsiaTheme="minorHAnsi" w:hAnsi="Arial" w:cs="Arial"/>
          <w:i/>
          <w:iCs/>
          <w:color w:val="0070C0"/>
          <w:sz w:val="22"/>
          <w:szCs w:val="22"/>
          <w:lang w:val="en-GB"/>
        </w:rPr>
      </w:pPr>
      <w:r w:rsidRPr="00EC4DCB">
        <w:rPr>
          <w:rFonts w:ascii="Arial" w:eastAsiaTheme="minorHAnsi" w:hAnsi="Arial" w:cs="Arial"/>
          <w:b/>
          <w:i/>
          <w:iCs/>
          <w:color w:val="000000"/>
          <w:sz w:val="22"/>
          <w:szCs w:val="22"/>
          <w:lang w:val="en-GB"/>
        </w:rPr>
        <w:t xml:space="preserve">Description of technical infrastructure needed to deliver the service: </w:t>
      </w:r>
      <w:r w:rsidRPr="00EC4DCB">
        <w:rPr>
          <w:rFonts w:ascii="Arial" w:eastAsiaTheme="minorHAnsi" w:hAnsi="Arial" w:cs="Arial"/>
          <w:i/>
          <w:iCs/>
          <w:color w:val="0070C0"/>
          <w:sz w:val="22"/>
          <w:szCs w:val="22"/>
          <w:lang w:val="en-GB"/>
        </w:rPr>
        <w:t>The Outline Proposal shall describe the technical system architecture needed for the implementation of the service. Such description shall include space segment and ground segment elements.</w:t>
      </w:r>
    </w:p>
    <w:p w14:paraId="69438073" w14:textId="77777777" w:rsidR="00EC4DCB" w:rsidRDefault="000D2930" w:rsidP="00EC4DCB">
      <w:pPr>
        <w:pStyle w:val="ListParagraph"/>
        <w:numPr>
          <w:ilvl w:val="0"/>
          <w:numId w:val="23"/>
        </w:numPr>
        <w:spacing w:after="120" w:line="286" w:lineRule="auto"/>
        <w:ind w:left="357" w:hanging="357"/>
        <w:contextualSpacing w:val="0"/>
        <w:jc w:val="both"/>
        <w:rPr>
          <w:rFonts w:ascii="Arial" w:eastAsiaTheme="minorHAnsi" w:hAnsi="Arial" w:cs="Arial"/>
          <w:i/>
          <w:iCs/>
          <w:color w:val="0070C0"/>
          <w:sz w:val="22"/>
          <w:szCs w:val="22"/>
          <w:lang w:val="en-GB"/>
        </w:rPr>
      </w:pPr>
      <w:r w:rsidRPr="00EC4DCB">
        <w:rPr>
          <w:rFonts w:ascii="Arial" w:eastAsiaTheme="minorHAnsi" w:hAnsi="Arial" w:cs="Arial"/>
          <w:b/>
          <w:i/>
          <w:iCs/>
          <w:color w:val="000000"/>
          <w:sz w:val="22"/>
          <w:szCs w:val="22"/>
          <w:lang w:val="en-GB"/>
        </w:rPr>
        <w:t>Maturity level of systems / critical sub-systems / technologies:</w:t>
      </w:r>
      <w:r w:rsidRPr="00EC4DCB">
        <w:rPr>
          <w:rFonts w:ascii="Arial" w:eastAsiaTheme="minorHAnsi" w:hAnsi="Arial" w:cs="Arial"/>
          <w:i/>
          <w:iCs/>
          <w:color w:val="000000"/>
          <w:sz w:val="22"/>
          <w:szCs w:val="22"/>
          <w:lang w:val="en-GB"/>
        </w:rPr>
        <w:t xml:space="preserve"> </w:t>
      </w:r>
      <w:r w:rsidRPr="00EC4DCB">
        <w:rPr>
          <w:rFonts w:ascii="Arial" w:eastAsiaTheme="minorHAnsi" w:hAnsi="Arial" w:cs="Arial"/>
          <w:i/>
          <w:iCs/>
          <w:color w:val="0070C0"/>
          <w:sz w:val="22"/>
          <w:szCs w:val="22"/>
          <w:lang w:val="en-GB"/>
        </w:rPr>
        <w:t xml:space="preserve">A list of critical systems, sub-systems, tasks, </w:t>
      </w:r>
      <w:proofErr w:type="gramStart"/>
      <w:r w:rsidRPr="00EC4DCB">
        <w:rPr>
          <w:rFonts w:ascii="Arial" w:eastAsiaTheme="minorHAnsi" w:hAnsi="Arial" w:cs="Arial"/>
          <w:i/>
          <w:iCs/>
          <w:color w:val="0070C0"/>
          <w:sz w:val="22"/>
          <w:szCs w:val="22"/>
          <w:lang w:val="en-GB"/>
        </w:rPr>
        <w:t>techniques</w:t>
      </w:r>
      <w:proofErr w:type="gramEnd"/>
      <w:r w:rsidRPr="00EC4DCB">
        <w:rPr>
          <w:rFonts w:ascii="Arial" w:eastAsiaTheme="minorHAnsi" w:hAnsi="Arial" w:cs="Arial"/>
          <w:i/>
          <w:iCs/>
          <w:color w:val="0070C0"/>
          <w:sz w:val="22"/>
          <w:szCs w:val="22"/>
          <w:lang w:val="en-GB"/>
        </w:rPr>
        <w:t xml:space="preserve"> or technologies shall be provided, including an assessment of the actually achieved TRL status (ISO standard 16290 Space systems) or integration levels applicable to the proposed service. Critical elements of TRL ≤5 shall be identified in the list.</w:t>
      </w:r>
    </w:p>
    <w:p w14:paraId="7DDCABF3" w14:textId="26C91914" w:rsidR="00EC4DCB" w:rsidRPr="00BB0FF6" w:rsidRDefault="000D2930" w:rsidP="00EC4DCB">
      <w:pPr>
        <w:pStyle w:val="ListParagraph"/>
        <w:numPr>
          <w:ilvl w:val="0"/>
          <w:numId w:val="23"/>
        </w:numPr>
        <w:spacing w:after="120" w:line="286" w:lineRule="auto"/>
        <w:ind w:left="357" w:hanging="357"/>
        <w:contextualSpacing w:val="0"/>
        <w:jc w:val="both"/>
        <w:rPr>
          <w:rFonts w:ascii="Arial" w:eastAsiaTheme="minorHAnsi" w:hAnsi="Arial" w:cs="Arial"/>
          <w:i/>
          <w:iCs/>
          <w:color w:val="0070C0"/>
          <w:sz w:val="22"/>
          <w:szCs w:val="22"/>
          <w:lang w:val="en-GB"/>
        </w:rPr>
      </w:pPr>
      <w:r w:rsidRPr="00EC4DCB">
        <w:rPr>
          <w:rFonts w:ascii="Arial" w:eastAsiaTheme="minorEastAsia" w:hAnsi="Arial" w:cs="Arial"/>
          <w:b/>
          <w:bCs/>
          <w:i/>
          <w:iCs/>
          <w:color w:val="000000" w:themeColor="text1"/>
          <w:sz w:val="22"/>
          <w:szCs w:val="22"/>
          <w:lang w:val="en-GB"/>
        </w:rPr>
        <w:t>Service Development Plan:</w:t>
      </w:r>
      <w:r w:rsidRPr="00EC4DCB">
        <w:rPr>
          <w:rFonts w:ascii="Arial" w:eastAsiaTheme="minorEastAsia" w:hAnsi="Arial" w:cs="Arial"/>
          <w:i/>
          <w:iCs/>
          <w:color w:val="000000" w:themeColor="text1"/>
          <w:sz w:val="22"/>
          <w:szCs w:val="22"/>
          <w:lang w:val="en-GB"/>
        </w:rPr>
        <w:t xml:space="preserve"> </w:t>
      </w:r>
      <w:r w:rsidRPr="00EC4DCB">
        <w:rPr>
          <w:rFonts w:ascii="Arial" w:eastAsiaTheme="minorEastAsia" w:hAnsi="Arial" w:cs="Arial"/>
          <w:i/>
          <w:iCs/>
          <w:color w:val="0070C0"/>
          <w:sz w:val="22"/>
          <w:szCs w:val="22"/>
          <w:lang w:val="en-GB"/>
        </w:rPr>
        <w:t>The Outline Proposal shall supply an overview of the service development and activities planning (</w:t>
      </w:r>
      <w:proofErr w:type="gramStart"/>
      <w:r w:rsidRPr="00EC4DCB">
        <w:rPr>
          <w:rFonts w:ascii="Arial" w:eastAsiaTheme="minorEastAsia" w:hAnsi="Arial" w:cs="Arial"/>
          <w:i/>
          <w:iCs/>
          <w:color w:val="0070C0"/>
          <w:sz w:val="22"/>
          <w:szCs w:val="22"/>
          <w:lang w:val="en-GB"/>
        </w:rPr>
        <w:t>e.g.</w:t>
      </w:r>
      <w:proofErr w:type="gramEnd"/>
      <w:r w:rsidRPr="00EC4DCB">
        <w:rPr>
          <w:rFonts w:ascii="Arial" w:eastAsiaTheme="minorEastAsia" w:hAnsi="Arial" w:cs="Arial"/>
          <w:i/>
          <w:iCs/>
          <w:color w:val="0070C0"/>
          <w:sz w:val="22"/>
          <w:szCs w:val="22"/>
          <w:lang w:val="en-GB"/>
        </w:rPr>
        <w:t xml:space="preserve"> via Gantt chart), and identify the timing for the start of initial service exploitation. From this plan, the status of the project shall be quantifiable at system/service level, </w:t>
      </w:r>
      <w:proofErr w:type="gramStart"/>
      <w:r w:rsidRPr="00EC4DCB">
        <w:rPr>
          <w:rFonts w:ascii="Arial" w:eastAsiaTheme="minorEastAsia" w:hAnsi="Arial" w:cs="Arial"/>
          <w:i/>
          <w:iCs/>
          <w:color w:val="0070C0"/>
          <w:sz w:val="22"/>
          <w:szCs w:val="22"/>
          <w:lang w:val="en-GB"/>
        </w:rPr>
        <w:t>i.e.</w:t>
      </w:r>
      <w:proofErr w:type="gramEnd"/>
      <w:r w:rsidRPr="00EC4DCB">
        <w:rPr>
          <w:rFonts w:ascii="Arial" w:eastAsiaTheme="minorEastAsia" w:hAnsi="Arial" w:cs="Arial"/>
          <w:i/>
          <w:iCs/>
          <w:color w:val="0070C0"/>
          <w:sz w:val="22"/>
          <w:szCs w:val="22"/>
          <w:lang w:val="en-GB"/>
        </w:rPr>
        <w:t xml:space="preserve"> stating the achieved maturity in terms of phases/reviews completed, design iterations made, prototypes built (depending on the development approach used). </w:t>
      </w:r>
    </w:p>
    <w:p w14:paraId="134CA16F" w14:textId="4797E05C" w:rsidR="00BB0FF6" w:rsidRPr="00A71096" w:rsidRDefault="00BB0FF6" w:rsidP="00BB0FF6">
      <w:pPr>
        <w:pStyle w:val="ListParagraph"/>
        <w:numPr>
          <w:ilvl w:val="0"/>
          <w:numId w:val="23"/>
        </w:numPr>
        <w:spacing w:after="120" w:line="286" w:lineRule="auto"/>
        <w:contextualSpacing w:val="0"/>
        <w:jc w:val="both"/>
        <w:rPr>
          <w:rFonts w:ascii="Arial" w:hAnsi="Arial" w:cs="Arial"/>
          <w:i/>
          <w:color w:val="0070C0"/>
          <w:sz w:val="22"/>
          <w:szCs w:val="22"/>
          <w:lang w:val="en-GB"/>
        </w:rPr>
      </w:pPr>
      <w:r>
        <w:rPr>
          <w:rFonts w:ascii="Arial" w:hAnsi="Arial" w:cs="Arial"/>
          <w:b/>
          <w:i/>
          <w:sz w:val="22"/>
          <w:szCs w:val="22"/>
          <w:lang w:val="en-GB"/>
        </w:rPr>
        <w:t>Milestones:</w:t>
      </w:r>
      <w:r>
        <w:rPr>
          <w:rFonts w:ascii="Arial" w:hAnsi="Arial" w:cs="Arial"/>
          <w:i/>
          <w:color w:val="0070C0"/>
          <w:sz w:val="22"/>
          <w:szCs w:val="22"/>
          <w:lang w:val="en-GB"/>
        </w:rPr>
        <w:t xml:space="preserve"> </w:t>
      </w:r>
      <w:r w:rsidRPr="00A71096">
        <w:rPr>
          <w:rFonts w:ascii="Arial" w:hAnsi="Arial" w:cs="Arial"/>
          <w:i/>
          <w:color w:val="0070C0"/>
          <w:sz w:val="22"/>
          <w:szCs w:val="22"/>
          <w:lang w:val="en-GB"/>
        </w:rPr>
        <w:t xml:space="preserve">Progress milestones </w:t>
      </w:r>
      <w:r>
        <w:rPr>
          <w:rFonts w:ascii="Arial" w:hAnsi="Arial" w:cs="Arial"/>
          <w:i/>
          <w:color w:val="0070C0"/>
          <w:sz w:val="22"/>
          <w:szCs w:val="22"/>
          <w:lang w:val="en-GB"/>
        </w:rPr>
        <w:t xml:space="preserve">linked with significant events </w:t>
      </w:r>
      <w:r w:rsidRPr="00A71096">
        <w:rPr>
          <w:rFonts w:ascii="Arial" w:hAnsi="Arial" w:cs="Arial"/>
          <w:i/>
          <w:color w:val="0070C0"/>
          <w:sz w:val="22"/>
          <w:szCs w:val="22"/>
          <w:lang w:val="en-GB"/>
        </w:rPr>
        <w:t>shall be described. Note that these progress milestones shall be specific, measurable, and relevant</w:t>
      </w:r>
      <w:r>
        <w:rPr>
          <w:rFonts w:ascii="Arial" w:hAnsi="Arial" w:cs="Arial"/>
          <w:i/>
          <w:color w:val="0070C0"/>
          <w:sz w:val="22"/>
          <w:szCs w:val="22"/>
          <w:lang w:val="en-GB"/>
        </w:rPr>
        <w:t xml:space="preserve">. </w:t>
      </w:r>
      <w:r w:rsidR="00C4178A">
        <w:rPr>
          <w:rFonts w:ascii="Arial" w:hAnsi="Arial" w:cs="Arial"/>
          <w:i/>
          <w:color w:val="0070C0"/>
          <w:sz w:val="22"/>
          <w:szCs w:val="22"/>
          <w:lang w:val="en-GB"/>
        </w:rPr>
        <w:t>S</w:t>
      </w:r>
      <w:r>
        <w:rPr>
          <w:rFonts w:ascii="Arial" w:hAnsi="Arial" w:cs="Arial"/>
          <w:i/>
          <w:color w:val="0070C0"/>
          <w:sz w:val="22"/>
          <w:szCs w:val="22"/>
          <w:lang w:val="en-GB"/>
        </w:rPr>
        <w:t xml:space="preserve">uccess criteria shall be proposed </w:t>
      </w:r>
      <w:r w:rsidR="00C4178A">
        <w:rPr>
          <w:rFonts w:ascii="Arial" w:hAnsi="Arial" w:cs="Arial"/>
          <w:i/>
          <w:color w:val="0070C0"/>
          <w:sz w:val="22"/>
          <w:szCs w:val="22"/>
          <w:lang w:val="en-GB"/>
        </w:rPr>
        <w:t xml:space="preserve">for each </w:t>
      </w:r>
      <w:r>
        <w:rPr>
          <w:rFonts w:ascii="Arial" w:hAnsi="Arial" w:cs="Arial"/>
          <w:i/>
          <w:color w:val="0070C0"/>
          <w:sz w:val="22"/>
          <w:szCs w:val="22"/>
          <w:lang w:val="en-GB"/>
        </w:rPr>
        <w:t>progress milestone which ESA will use to measure progress and link with milestone payments. They are expected to</w:t>
      </w:r>
      <w:r w:rsidR="00936B11">
        <w:rPr>
          <w:rFonts w:ascii="Arial" w:hAnsi="Arial" w:cs="Arial"/>
          <w:i/>
          <w:color w:val="0070C0"/>
          <w:sz w:val="22"/>
          <w:szCs w:val="22"/>
          <w:lang w:val="en-GB"/>
        </w:rPr>
        <w:t xml:space="preserve"> include</w:t>
      </w:r>
      <w:r w:rsidRPr="00A71096">
        <w:rPr>
          <w:rFonts w:ascii="Arial" w:hAnsi="Arial" w:cs="Arial"/>
          <w:i/>
          <w:color w:val="0070C0"/>
          <w:sz w:val="22"/>
          <w:szCs w:val="22"/>
          <w:lang w:val="en-GB"/>
        </w:rPr>
        <w:t xml:space="preserve"> technical</w:t>
      </w:r>
      <w:r>
        <w:rPr>
          <w:rFonts w:ascii="Arial" w:hAnsi="Arial" w:cs="Arial"/>
          <w:i/>
          <w:color w:val="0070C0"/>
          <w:sz w:val="22"/>
          <w:szCs w:val="22"/>
          <w:lang w:val="en-GB"/>
        </w:rPr>
        <w:t xml:space="preserve"> aspects</w:t>
      </w:r>
      <w:r w:rsidR="00936B11">
        <w:rPr>
          <w:rFonts w:ascii="Arial" w:hAnsi="Arial" w:cs="Arial"/>
          <w:i/>
          <w:color w:val="0070C0"/>
          <w:sz w:val="22"/>
          <w:szCs w:val="22"/>
          <w:lang w:val="en-GB"/>
        </w:rPr>
        <w:t xml:space="preserve"> as well as the </w:t>
      </w:r>
      <w:r>
        <w:rPr>
          <w:rFonts w:ascii="Arial" w:hAnsi="Arial" w:cs="Arial"/>
          <w:i/>
          <w:color w:val="0070C0"/>
          <w:sz w:val="22"/>
          <w:szCs w:val="22"/>
          <w:lang w:val="en-GB"/>
        </w:rPr>
        <w:t>acquisition of third-party financing</w:t>
      </w:r>
      <w:r w:rsidRPr="00A71096">
        <w:rPr>
          <w:rFonts w:ascii="Arial" w:hAnsi="Arial" w:cs="Arial"/>
          <w:i/>
          <w:color w:val="0070C0"/>
          <w:sz w:val="22"/>
          <w:szCs w:val="22"/>
          <w:lang w:val="en-GB"/>
        </w:rPr>
        <w:t xml:space="preserve">, </w:t>
      </w:r>
      <w:proofErr w:type="gramStart"/>
      <w:r w:rsidRPr="00A71096">
        <w:rPr>
          <w:rFonts w:ascii="Arial" w:hAnsi="Arial" w:cs="Arial"/>
          <w:i/>
          <w:color w:val="0070C0"/>
          <w:sz w:val="22"/>
          <w:szCs w:val="22"/>
          <w:lang w:val="en-GB"/>
        </w:rPr>
        <w:t>e.g.</w:t>
      </w:r>
      <w:proofErr w:type="gramEnd"/>
      <w:r w:rsidRPr="00A71096">
        <w:rPr>
          <w:rFonts w:ascii="Arial" w:hAnsi="Arial" w:cs="Arial"/>
          <w:i/>
          <w:color w:val="0070C0"/>
          <w:sz w:val="22"/>
          <w:szCs w:val="22"/>
          <w:lang w:val="en-GB"/>
        </w:rPr>
        <w:t xml:space="preserve"> completed fundraising or financing rounds, customer commitments, etc. </w:t>
      </w:r>
    </w:p>
    <w:p w14:paraId="79541B9F" w14:textId="16BDEF1F" w:rsidR="000D2930" w:rsidRPr="00EC4DCB" w:rsidRDefault="000D2930" w:rsidP="00EC4DCB">
      <w:pPr>
        <w:pStyle w:val="ListParagraph"/>
        <w:numPr>
          <w:ilvl w:val="0"/>
          <w:numId w:val="23"/>
        </w:numPr>
        <w:spacing w:after="120" w:line="286" w:lineRule="auto"/>
        <w:ind w:left="357" w:hanging="357"/>
        <w:contextualSpacing w:val="0"/>
        <w:jc w:val="both"/>
        <w:rPr>
          <w:rFonts w:ascii="Arial" w:eastAsiaTheme="minorHAnsi" w:hAnsi="Arial" w:cs="Arial"/>
          <w:i/>
          <w:iCs/>
          <w:color w:val="0070C0"/>
          <w:sz w:val="22"/>
          <w:szCs w:val="22"/>
          <w:lang w:val="en-GB"/>
        </w:rPr>
      </w:pPr>
      <w:r w:rsidRPr="00EC4DCB">
        <w:rPr>
          <w:rFonts w:ascii="Arial" w:eastAsiaTheme="minorHAnsi" w:hAnsi="Arial" w:cs="Arial"/>
          <w:b/>
          <w:i/>
          <w:iCs/>
          <w:color w:val="000000"/>
          <w:sz w:val="22"/>
          <w:szCs w:val="22"/>
          <w:lang w:val="en-GB"/>
        </w:rPr>
        <w:t>Service introduction strategy (technical):</w:t>
      </w:r>
      <w:r w:rsidRPr="00EC4DCB">
        <w:rPr>
          <w:rFonts w:ascii="Arial" w:eastAsiaTheme="minorHAnsi" w:hAnsi="Arial" w:cs="Arial"/>
          <w:i/>
          <w:iCs/>
          <w:color w:val="000000"/>
          <w:sz w:val="22"/>
          <w:szCs w:val="22"/>
          <w:lang w:val="en-GB"/>
        </w:rPr>
        <w:t xml:space="preserve"> </w:t>
      </w:r>
      <w:r w:rsidRPr="00EC4DCB">
        <w:rPr>
          <w:rFonts w:ascii="Arial" w:eastAsiaTheme="minorHAnsi" w:hAnsi="Arial" w:cs="Arial"/>
          <w:i/>
          <w:iCs/>
          <w:color w:val="0070C0"/>
          <w:sz w:val="22"/>
          <w:szCs w:val="22"/>
          <w:lang w:val="en-GB"/>
        </w:rPr>
        <w:t>The Outline Proposal shall indicate how the Economic Operator intends to approach initial operational capability for the</w:t>
      </w:r>
      <w:r w:rsidR="00785D63">
        <w:rPr>
          <w:rFonts w:ascii="Arial" w:eastAsiaTheme="minorHAnsi" w:hAnsi="Arial" w:cs="Arial"/>
          <w:i/>
          <w:iCs/>
          <w:color w:val="0070C0"/>
          <w:sz w:val="22"/>
          <w:szCs w:val="22"/>
          <w:lang w:val="en-GB"/>
        </w:rPr>
        <w:t xml:space="preserve"> demonstration mission to the International Space Station</w:t>
      </w:r>
      <w:r w:rsidRPr="00EC4DCB">
        <w:rPr>
          <w:rFonts w:ascii="Arial" w:eastAsiaTheme="minorHAnsi" w:hAnsi="Arial" w:cs="Arial"/>
          <w:i/>
          <w:iCs/>
          <w:color w:val="0070C0"/>
          <w:sz w:val="22"/>
          <w:szCs w:val="22"/>
          <w:lang w:val="en-GB"/>
        </w:rPr>
        <w:t xml:space="preserve">. The logic for the first service hardware deployment shall be explained along with the concept of operations. </w:t>
      </w:r>
    </w:p>
    <w:p w14:paraId="2AB48A77" w14:textId="77777777" w:rsidR="000D2930" w:rsidRPr="00A71096" w:rsidRDefault="000D2930" w:rsidP="000D2930">
      <w:pPr>
        <w:autoSpaceDE w:val="0"/>
        <w:autoSpaceDN w:val="0"/>
        <w:adjustRightInd w:val="0"/>
        <w:spacing w:before="40" w:after="120" w:line="286" w:lineRule="auto"/>
        <w:jc w:val="both"/>
        <w:rPr>
          <w:rFonts w:ascii="Arial" w:eastAsiaTheme="minorHAnsi" w:hAnsi="Arial" w:cs="Arial"/>
          <w:b/>
          <w:i/>
          <w:iCs/>
          <w:color w:val="000000"/>
          <w:sz w:val="22"/>
          <w:szCs w:val="22"/>
          <w:lang w:val="en-GB"/>
        </w:rPr>
      </w:pPr>
    </w:p>
    <w:p w14:paraId="6B30B9B1" w14:textId="6C10A130" w:rsidR="000D2930" w:rsidRPr="004104F8" w:rsidRDefault="000D2930" w:rsidP="00BB0FF6">
      <w:pPr>
        <w:keepNext/>
        <w:keepLines/>
        <w:autoSpaceDE w:val="0"/>
        <w:autoSpaceDN w:val="0"/>
        <w:adjustRightInd w:val="0"/>
        <w:spacing w:before="40" w:after="120" w:line="286" w:lineRule="auto"/>
        <w:jc w:val="both"/>
        <w:rPr>
          <w:rFonts w:ascii="Arial" w:eastAsiaTheme="minorHAnsi" w:hAnsi="Arial" w:cs="Arial"/>
          <w:b/>
          <w:color w:val="000000"/>
          <w:u w:val="single"/>
          <w:lang w:val="en-GB"/>
        </w:rPr>
      </w:pPr>
      <w:r w:rsidRPr="003145F0">
        <w:rPr>
          <w:rFonts w:ascii="Arial" w:eastAsiaTheme="minorHAnsi" w:hAnsi="Arial" w:cs="Arial"/>
          <w:b/>
          <w:color w:val="000000"/>
          <w:u w:val="single"/>
          <w:lang w:val="en-GB"/>
        </w:rPr>
        <w:lastRenderedPageBreak/>
        <w:t xml:space="preserve">SECTION </w:t>
      </w:r>
      <w:r w:rsidR="00BB0FF6">
        <w:rPr>
          <w:rFonts w:ascii="Arial" w:eastAsiaTheme="minorHAnsi" w:hAnsi="Arial" w:cs="Arial"/>
          <w:b/>
          <w:color w:val="000000"/>
          <w:u w:val="single"/>
          <w:lang w:val="en-GB"/>
        </w:rPr>
        <w:t>4</w:t>
      </w:r>
      <w:r w:rsidRPr="003145F0">
        <w:rPr>
          <w:rFonts w:ascii="Arial" w:eastAsiaTheme="minorHAnsi" w:hAnsi="Arial" w:cs="Arial"/>
          <w:b/>
          <w:color w:val="000000"/>
          <w:u w:val="single"/>
          <w:lang w:val="en-GB"/>
        </w:rPr>
        <w:t xml:space="preserve">: COMPANY, </w:t>
      </w:r>
      <w:r>
        <w:rPr>
          <w:rFonts w:ascii="Arial" w:eastAsiaTheme="minorHAnsi" w:hAnsi="Arial" w:cs="Arial"/>
          <w:b/>
          <w:color w:val="000000"/>
          <w:u w:val="single"/>
          <w:lang w:val="en-GB"/>
        </w:rPr>
        <w:t xml:space="preserve">ORGANISATION, </w:t>
      </w:r>
      <w:r w:rsidRPr="003145F0">
        <w:rPr>
          <w:rFonts w:ascii="Arial" w:eastAsiaTheme="minorHAnsi" w:hAnsi="Arial" w:cs="Arial"/>
          <w:b/>
          <w:color w:val="000000"/>
          <w:u w:val="single"/>
          <w:lang w:val="en-GB"/>
        </w:rPr>
        <w:t>MANAGEMENT AND RISKS</w:t>
      </w:r>
    </w:p>
    <w:p w14:paraId="4750998F" w14:textId="77777777" w:rsidR="000D2930" w:rsidRPr="00A71096" w:rsidRDefault="000D2930" w:rsidP="00BB0FF6">
      <w:pPr>
        <w:keepNext/>
        <w:keepLines/>
        <w:autoSpaceDE w:val="0"/>
        <w:autoSpaceDN w:val="0"/>
        <w:adjustRightInd w:val="0"/>
        <w:spacing w:before="40" w:after="120" w:line="286" w:lineRule="auto"/>
        <w:jc w:val="both"/>
        <w:rPr>
          <w:rFonts w:ascii="Arial" w:eastAsiaTheme="minorHAnsi" w:hAnsi="Arial" w:cs="Arial"/>
          <w:b/>
          <w:i/>
          <w:iCs/>
          <w:color w:val="0070C0"/>
          <w:sz w:val="22"/>
          <w:szCs w:val="22"/>
          <w:lang w:val="en-GB"/>
        </w:rPr>
      </w:pPr>
      <w:r w:rsidRPr="00A71096">
        <w:rPr>
          <w:rFonts w:ascii="Arial" w:eastAsiaTheme="minorHAnsi" w:hAnsi="Arial" w:cs="Arial"/>
          <w:i/>
          <w:iCs/>
          <w:color w:val="0070C0"/>
          <w:sz w:val="22"/>
          <w:szCs w:val="22"/>
          <w:lang w:val="en-GB"/>
        </w:rPr>
        <w:t>In this section, the Tenderer shall describe the company</w:t>
      </w:r>
      <w:r>
        <w:rPr>
          <w:rFonts w:ascii="Arial" w:eastAsiaTheme="minorHAnsi" w:hAnsi="Arial" w:cs="Arial"/>
          <w:i/>
          <w:iCs/>
          <w:color w:val="0070C0"/>
          <w:sz w:val="22"/>
          <w:szCs w:val="22"/>
          <w:lang w:val="en-GB"/>
        </w:rPr>
        <w:t>,</w:t>
      </w:r>
      <w:r w:rsidRPr="00A71096">
        <w:rPr>
          <w:rFonts w:ascii="Arial" w:eastAsiaTheme="minorHAnsi" w:hAnsi="Arial" w:cs="Arial"/>
          <w:i/>
          <w:iCs/>
          <w:color w:val="0070C0"/>
          <w:sz w:val="22"/>
          <w:szCs w:val="22"/>
          <w:lang w:val="en-GB"/>
        </w:rPr>
        <w:t xml:space="preserve"> the industrial </w:t>
      </w:r>
      <w:proofErr w:type="gramStart"/>
      <w:r w:rsidRPr="00A71096">
        <w:rPr>
          <w:rFonts w:ascii="Arial" w:eastAsiaTheme="minorHAnsi" w:hAnsi="Arial" w:cs="Arial"/>
          <w:i/>
          <w:iCs/>
          <w:color w:val="0070C0"/>
          <w:sz w:val="22"/>
          <w:szCs w:val="22"/>
          <w:lang w:val="en-GB"/>
        </w:rPr>
        <w:t>organisation</w:t>
      </w:r>
      <w:proofErr w:type="gramEnd"/>
      <w:r w:rsidRPr="00A71096">
        <w:rPr>
          <w:rFonts w:ascii="Arial" w:eastAsiaTheme="minorHAnsi" w:hAnsi="Arial" w:cs="Arial"/>
          <w:i/>
          <w:iCs/>
          <w:color w:val="0070C0"/>
          <w:sz w:val="22"/>
          <w:szCs w:val="22"/>
          <w:lang w:val="en-GB"/>
        </w:rPr>
        <w:t xml:space="preserve"> and</w:t>
      </w:r>
      <w:r>
        <w:rPr>
          <w:rFonts w:ascii="Arial" w:eastAsiaTheme="minorHAnsi" w:hAnsi="Arial" w:cs="Arial"/>
          <w:i/>
          <w:iCs/>
          <w:color w:val="0070C0"/>
          <w:sz w:val="22"/>
          <w:szCs w:val="22"/>
          <w:lang w:val="en-GB"/>
        </w:rPr>
        <w:t xml:space="preserve"> its experience.</w:t>
      </w:r>
      <w:r w:rsidRPr="00A71096">
        <w:rPr>
          <w:rFonts w:ascii="Arial" w:eastAsiaTheme="minorHAnsi" w:hAnsi="Arial" w:cs="Arial"/>
          <w:i/>
          <w:iCs/>
          <w:color w:val="0070C0"/>
          <w:sz w:val="22"/>
          <w:szCs w:val="22"/>
          <w:lang w:val="en-GB"/>
        </w:rPr>
        <w:t xml:space="preserve"> The section shall highlight:</w:t>
      </w:r>
    </w:p>
    <w:p w14:paraId="134ABE43" w14:textId="2B23C4B1" w:rsidR="00EC4DCB" w:rsidRPr="00EC4DCB" w:rsidRDefault="000D2930" w:rsidP="00BB0FF6">
      <w:pPr>
        <w:pStyle w:val="ListParagraph"/>
        <w:keepNext/>
        <w:keepLines/>
        <w:numPr>
          <w:ilvl w:val="0"/>
          <w:numId w:val="18"/>
        </w:numPr>
        <w:autoSpaceDE w:val="0"/>
        <w:autoSpaceDN w:val="0"/>
        <w:adjustRightInd w:val="0"/>
        <w:spacing w:after="120" w:line="286" w:lineRule="auto"/>
        <w:ind w:left="357" w:hanging="357"/>
        <w:contextualSpacing w:val="0"/>
        <w:jc w:val="both"/>
        <w:rPr>
          <w:rFonts w:ascii="Arial" w:eastAsiaTheme="minorHAnsi" w:hAnsi="Arial" w:cs="Arial"/>
          <w:b/>
          <w:i/>
          <w:iCs/>
          <w:color w:val="000000"/>
          <w:sz w:val="22"/>
          <w:szCs w:val="22"/>
          <w:lang w:val="en-GB"/>
        </w:rPr>
      </w:pPr>
      <w:r w:rsidRPr="00A71096">
        <w:rPr>
          <w:rFonts w:ascii="Arial" w:eastAsiaTheme="minorHAnsi" w:hAnsi="Arial" w:cs="Arial"/>
          <w:b/>
          <w:i/>
          <w:iCs/>
          <w:color w:val="000000"/>
          <w:sz w:val="22"/>
          <w:szCs w:val="22"/>
          <w:lang w:val="en-GB"/>
        </w:rPr>
        <w:t>Company status, organisation, key partners:</w:t>
      </w:r>
      <w:r w:rsidRPr="00A71096">
        <w:rPr>
          <w:rFonts w:ascii="Arial" w:eastAsiaTheme="minorHAnsi" w:hAnsi="Arial" w:cs="Arial"/>
          <w:b/>
          <w:i/>
          <w:iCs/>
          <w:color w:val="FF0000"/>
          <w:sz w:val="22"/>
          <w:szCs w:val="22"/>
          <w:lang w:val="en-GB"/>
        </w:rPr>
        <w:t xml:space="preserve"> </w:t>
      </w:r>
      <w:r w:rsidRPr="00A71096">
        <w:rPr>
          <w:rFonts w:ascii="Arial" w:eastAsiaTheme="minorHAnsi" w:hAnsi="Arial" w:cs="Arial"/>
          <w:i/>
          <w:iCs/>
          <w:color w:val="0070C0"/>
          <w:sz w:val="22"/>
          <w:szCs w:val="22"/>
          <w:lang w:val="en-GB"/>
        </w:rPr>
        <w:t xml:space="preserve">In order to judge whether the full competence needed to </w:t>
      </w:r>
      <w:r w:rsidR="0037321E">
        <w:rPr>
          <w:rFonts w:ascii="Arial" w:eastAsiaTheme="minorHAnsi" w:hAnsi="Arial" w:cs="Arial"/>
          <w:i/>
          <w:iCs/>
          <w:color w:val="0070C0"/>
          <w:sz w:val="22"/>
          <w:szCs w:val="22"/>
          <w:lang w:val="en-GB"/>
        </w:rPr>
        <w:t xml:space="preserve">develop and </w:t>
      </w:r>
      <w:r w:rsidRPr="00A71096">
        <w:rPr>
          <w:rFonts w:ascii="Arial" w:eastAsiaTheme="minorHAnsi" w:hAnsi="Arial" w:cs="Arial"/>
          <w:i/>
          <w:iCs/>
          <w:color w:val="0070C0"/>
          <w:sz w:val="22"/>
          <w:szCs w:val="22"/>
          <w:lang w:val="en-GB"/>
        </w:rPr>
        <w:t xml:space="preserve">deploy the service is available, the Outline Proposal shall present an overview of the </w:t>
      </w:r>
      <w:r>
        <w:rPr>
          <w:rFonts w:ascii="Arial" w:eastAsiaTheme="minorHAnsi" w:hAnsi="Arial" w:cs="Arial"/>
          <w:i/>
          <w:iCs/>
          <w:color w:val="0070C0"/>
          <w:sz w:val="22"/>
          <w:szCs w:val="22"/>
          <w:lang w:val="en-GB"/>
        </w:rPr>
        <w:t>Tenderers</w:t>
      </w:r>
      <w:r w:rsidRPr="00A71096">
        <w:rPr>
          <w:rFonts w:ascii="Arial" w:eastAsiaTheme="minorHAnsi" w:hAnsi="Arial" w:cs="Arial"/>
          <w:i/>
          <w:iCs/>
          <w:color w:val="0070C0"/>
          <w:sz w:val="22"/>
          <w:szCs w:val="22"/>
          <w:lang w:val="en-GB"/>
        </w:rPr>
        <w:t xml:space="preserve"> background and present status, </w:t>
      </w:r>
      <w:proofErr w:type="gramStart"/>
      <w:r w:rsidRPr="00A71096">
        <w:rPr>
          <w:rFonts w:ascii="Arial" w:eastAsiaTheme="minorHAnsi" w:hAnsi="Arial" w:cs="Arial"/>
          <w:i/>
          <w:iCs/>
          <w:color w:val="0070C0"/>
          <w:sz w:val="22"/>
          <w:szCs w:val="22"/>
          <w:lang w:val="en-GB"/>
        </w:rPr>
        <w:t>i.e.</w:t>
      </w:r>
      <w:proofErr w:type="gramEnd"/>
      <w:r w:rsidRPr="00A71096">
        <w:rPr>
          <w:rFonts w:ascii="Arial" w:eastAsiaTheme="minorHAnsi" w:hAnsi="Arial" w:cs="Arial"/>
          <w:i/>
          <w:iCs/>
          <w:color w:val="0070C0"/>
          <w:sz w:val="22"/>
          <w:szCs w:val="22"/>
          <w:lang w:val="en-GB"/>
        </w:rPr>
        <w:t xml:space="preserve"> company information and governance, </w:t>
      </w:r>
      <w:r>
        <w:rPr>
          <w:rFonts w:ascii="Arial" w:eastAsiaTheme="minorHAnsi" w:hAnsi="Arial" w:cs="Arial"/>
          <w:i/>
          <w:iCs/>
          <w:color w:val="0070C0"/>
          <w:sz w:val="22"/>
          <w:szCs w:val="22"/>
          <w:lang w:val="en-GB"/>
        </w:rPr>
        <w:t xml:space="preserve">nationality, </w:t>
      </w:r>
      <w:r w:rsidRPr="00A71096">
        <w:rPr>
          <w:rFonts w:ascii="Arial" w:eastAsiaTheme="minorHAnsi" w:hAnsi="Arial" w:cs="Arial"/>
          <w:i/>
          <w:iCs/>
          <w:color w:val="0070C0"/>
          <w:sz w:val="22"/>
          <w:szCs w:val="22"/>
          <w:lang w:val="en-GB"/>
        </w:rPr>
        <w:t xml:space="preserve">available facilities, workforce, and experience. If the </w:t>
      </w:r>
      <w:r>
        <w:rPr>
          <w:rFonts w:ascii="Arial" w:eastAsiaTheme="minorHAnsi" w:hAnsi="Arial" w:cs="Arial"/>
          <w:i/>
          <w:iCs/>
          <w:color w:val="0070C0"/>
          <w:sz w:val="22"/>
          <w:szCs w:val="22"/>
          <w:lang w:val="en-GB"/>
        </w:rPr>
        <w:t>Tenderer</w:t>
      </w:r>
      <w:r w:rsidRPr="00A71096">
        <w:rPr>
          <w:rFonts w:ascii="Arial" w:eastAsiaTheme="minorHAnsi" w:hAnsi="Arial" w:cs="Arial"/>
          <w:i/>
          <w:iCs/>
          <w:color w:val="0070C0"/>
          <w:sz w:val="22"/>
          <w:szCs w:val="22"/>
          <w:lang w:val="en-GB"/>
        </w:rPr>
        <w:t xml:space="preserve"> involves key partners into the project, these should be identified.</w:t>
      </w:r>
      <w:r w:rsidRPr="00A71096">
        <w:rPr>
          <w:rFonts w:ascii="Arial" w:eastAsiaTheme="minorHAnsi" w:hAnsi="Arial" w:cs="Arial"/>
          <w:i/>
          <w:iCs/>
          <w:color w:val="FF0000"/>
          <w:sz w:val="22"/>
          <w:szCs w:val="22"/>
          <w:lang w:val="en-GB"/>
        </w:rPr>
        <w:t xml:space="preserve"> </w:t>
      </w:r>
    </w:p>
    <w:p w14:paraId="53BB2E7F" w14:textId="77777777" w:rsidR="00EC4DCB" w:rsidRPr="00EC4DCB" w:rsidRDefault="000D2930" w:rsidP="00EC4DCB">
      <w:pPr>
        <w:pStyle w:val="ListParagraph"/>
        <w:numPr>
          <w:ilvl w:val="0"/>
          <w:numId w:val="18"/>
        </w:numPr>
        <w:autoSpaceDE w:val="0"/>
        <w:autoSpaceDN w:val="0"/>
        <w:adjustRightInd w:val="0"/>
        <w:spacing w:after="120" w:line="286" w:lineRule="auto"/>
        <w:ind w:left="357" w:hanging="357"/>
        <w:contextualSpacing w:val="0"/>
        <w:jc w:val="both"/>
        <w:rPr>
          <w:rFonts w:ascii="Arial" w:eastAsiaTheme="minorHAnsi" w:hAnsi="Arial" w:cs="Arial"/>
          <w:b/>
          <w:i/>
          <w:iCs/>
          <w:color w:val="000000"/>
          <w:sz w:val="22"/>
          <w:szCs w:val="22"/>
          <w:lang w:val="en-GB"/>
        </w:rPr>
      </w:pPr>
      <w:r w:rsidRPr="00EC4DCB">
        <w:rPr>
          <w:rFonts w:ascii="Arial" w:eastAsiaTheme="minorHAnsi" w:hAnsi="Arial" w:cs="Arial"/>
          <w:b/>
          <w:i/>
          <w:iCs/>
          <w:color w:val="000000"/>
          <w:sz w:val="22"/>
          <w:szCs w:val="22"/>
          <w:lang w:val="en-GB"/>
        </w:rPr>
        <w:t>Overall organisation of the work:</w:t>
      </w:r>
      <w:r w:rsidRPr="00EC4DCB">
        <w:rPr>
          <w:rFonts w:ascii="Arial" w:eastAsiaTheme="minorHAnsi" w:hAnsi="Arial" w:cs="Arial"/>
          <w:i/>
          <w:iCs/>
          <w:color w:val="000000"/>
          <w:sz w:val="22"/>
          <w:szCs w:val="22"/>
          <w:lang w:val="en-GB"/>
        </w:rPr>
        <w:t xml:space="preserve"> </w:t>
      </w:r>
      <w:r w:rsidRPr="00EC4DCB">
        <w:rPr>
          <w:rFonts w:ascii="Arial" w:eastAsiaTheme="minorHAnsi" w:hAnsi="Arial" w:cs="Arial"/>
          <w:i/>
          <w:iCs/>
          <w:color w:val="0070C0"/>
          <w:sz w:val="22"/>
          <w:szCs w:val="22"/>
          <w:lang w:val="en-GB"/>
        </w:rPr>
        <w:t>The Outline Service Proposal shall deliver evidence that all areas necessary to deploy or provide the service are addressed. A global Work Breakdown Structure shall be provided, including involvement of subcontractors or external services.</w:t>
      </w:r>
    </w:p>
    <w:p w14:paraId="759B639B" w14:textId="77777777" w:rsidR="00EC4DCB" w:rsidRPr="00EC4DCB" w:rsidRDefault="000D2930" w:rsidP="00EC4DCB">
      <w:pPr>
        <w:pStyle w:val="ListParagraph"/>
        <w:numPr>
          <w:ilvl w:val="0"/>
          <w:numId w:val="18"/>
        </w:numPr>
        <w:autoSpaceDE w:val="0"/>
        <w:autoSpaceDN w:val="0"/>
        <w:adjustRightInd w:val="0"/>
        <w:spacing w:after="120" w:line="286" w:lineRule="auto"/>
        <w:ind w:left="357" w:hanging="357"/>
        <w:contextualSpacing w:val="0"/>
        <w:jc w:val="both"/>
        <w:rPr>
          <w:rFonts w:ascii="Arial" w:eastAsiaTheme="minorHAnsi" w:hAnsi="Arial" w:cs="Arial"/>
          <w:b/>
          <w:i/>
          <w:iCs/>
          <w:color w:val="000000"/>
          <w:sz w:val="22"/>
          <w:szCs w:val="22"/>
          <w:lang w:val="en-GB"/>
        </w:rPr>
      </w:pPr>
      <w:r w:rsidRPr="00EC4DCB">
        <w:rPr>
          <w:rFonts w:ascii="Arial" w:eastAsiaTheme="minorHAnsi" w:hAnsi="Arial" w:cs="Arial"/>
          <w:b/>
          <w:i/>
          <w:iCs/>
          <w:color w:val="000000"/>
          <w:sz w:val="22"/>
          <w:szCs w:val="22"/>
          <w:lang w:val="en-GB"/>
        </w:rPr>
        <w:t>Management considerations:</w:t>
      </w:r>
      <w:r w:rsidRPr="00EC4DCB">
        <w:rPr>
          <w:rFonts w:ascii="Arial" w:eastAsiaTheme="minorHAnsi" w:hAnsi="Arial" w:cs="Arial"/>
          <w:i/>
          <w:iCs/>
          <w:color w:val="000000"/>
          <w:sz w:val="22"/>
          <w:szCs w:val="22"/>
          <w:lang w:val="en-GB"/>
        </w:rPr>
        <w:t xml:space="preserve"> </w:t>
      </w:r>
      <w:r w:rsidRPr="00EC4DCB">
        <w:rPr>
          <w:rFonts w:ascii="Arial" w:eastAsiaTheme="minorHAnsi" w:hAnsi="Arial" w:cs="Arial"/>
          <w:i/>
          <w:iCs/>
          <w:color w:val="0070C0"/>
          <w:sz w:val="22"/>
          <w:szCs w:val="22"/>
          <w:lang w:val="en-GB"/>
        </w:rPr>
        <w:t>An overview of the management approach should be provided, including engineering and validation approach and applicable standards, monitoring and control, as well as documentation and reporting.</w:t>
      </w:r>
    </w:p>
    <w:p w14:paraId="694F9001" w14:textId="60404951" w:rsidR="000D2930" w:rsidRPr="00EC4DCB" w:rsidRDefault="000D2930" w:rsidP="00EC4DCB">
      <w:pPr>
        <w:pStyle w:val="ListParagraph"/>
        <w:numPr>
          <w:ilvl w:val="0"/>
          <w:numId w:val="18"/>
        </w:numPr>
        <w:autoSpaceDE w:val="0"/>
        <w:autoSpaceDN w:val="0"/>
        <w:adjustRightInd w:val="0"/>
        <w:spacing w:after="120" w:line="286" w:lineRule="auto"/>
        <w:ind w:left="357" w:hanging="357"/>
        <w:contextualSpacing w:val="0"/>
        <w:jc w:val="both"/>
        <w:rPr>
          <w:rFonts w:ascii="Arial" w:eastAsiaTheme="minorHAnsi" w:hAnsi="Arial" w:cs="Arial"/>
          <w:b/>
          <w:i/>
          <w:iCs/>
          <w:color w:val="000000"/>
          <w:sz w:val="22"/>
          <w:szCs w:val="22"/>
          <w:lang w:val="en-GB"/>
        </w:rPr>
      </w:pPr>
      <w:r w:rsidRPr="00EC4DCB">
        <w:rPr>
          <w:rFonts w:ascii="Arial" w:eastAsiaTheme="minorHAnsi" w:hAnsi="Arial" w:cs="Arial"/>
          <w:b/>
          <w:i/>
          <w:iCs/>
          <w:color w:val="000000"/>
          <w:sz w:val="22"/>
          <w:szCs w:val="22"/>
          <w:lang w:val="en-GB"/>
        </w:rPr>
        <w:t xml:space="preserve">Risk considerations: </w:t>
      </w:r>
      <w:r w:rsidRPr="00EC4DCB">
        <w:rPr>
          <w:rFonts w:ascii="Arial" w:eastAsiaTheme="minorHAnsi" w:hAnsi="Arial" w:cs="Arial"/>
          <w:i/>
          <w:iCs/>
          <w:color w:val="0070C0"/>
          <w:sz w:val="22"/>
          <w:szCs w:val="22"/>
          <w:lang w:val="en-GB"/>
        </w:rPr>
        <w:t xml:space="preserve">A short line-up of the risks associated with the service development and deployment should be supplied with the </w:t>
      </w:r>
      <w:r w:rsidRPr="00EC4DCB">
        <w:rPr>
          <w:rFonts w:ascii="Arial" w:hAnsi="Arial" w:cs="Arial"/>
          <w:i/>
          <w:color w:val="0070C0"/>
          <w:sz w:val="22"/>
          <w:szCs w:val="22"/>
          <w:lang w:val="en-GB"/>
        </w:rPr>
        <w:t xml:space="preserve">Outline Proposal, including a preliminary assessment of technical / non-technical risks along with preliminary risk mitigation actions. Risks associated with respect to non-European resources </w:t>
      </w:r>
      <w:r w:rsidR="00695375">
        <w:rPr>
          <w:rFonts w:ascii="Arial" w:hAnsi="Arial" w:cs="Arial"/>
          <w:i/>
          <w:color w:val="0070C0"/>
          <w:sz w:val="22"/>
          <w:szCs w:val="22"/>
          <w:lang w:val="en-GB"/>
        </w:rPr>
        <w:t>(including</w:t>
      </w:r>
      <w:r w:rsidR="006012D6">
        <w:rPr>
          <w:rFonts w:ascii="Arial" w:hAnsi="Arial" w:cs="Arial"/>
          <w:i/>
          <w:color w:val="0070C0"/>
          <w:sz w:val="22"/>
          <w:szCs w:val="22"/>
          <w:lang w:val="en-GB"/>
        </w:rPr>
        <w:t>, whenever strictly necessary,</w:t>
      </w:r>
      <w:r w:rsidR="00695375">
        <w:rPr>
          <w:rFonts w:ascii="Arial" w:hAnsi="Arial" w:cs="Arial"/>
          <w:i/>
          <w:color w:val="0070C0"/>
          <w:sz w:val="22"/>
          <w:szCs w:val="22"/>
          <w:lang w:val="en-GB"/>
        </w:rPr>
        <w:t xml:space="preserve"> those under export control restrictions) </w:t>
      </w:r>
      <w:r w:rsidRPr="00EC4DCB">
        <w:rPr>
          <w:rFonts w:ascii="Arial" w:hAnsi="Arial" w:cs="Arial"/>
          <w:i/>
          <w:color w:val="0070C0"/>
          <w:sz w:val="22"/>
          <w:szCs w:val="22"/>
          <w:lang w:val="en-GB"/>
        </w:rPr>
        <w:t>used for service deployment or provision should be addressed.</w:t>
      </w:r>
    </w:p>
    <w:p w14:paraId="2C54657C" w14:textId="77777777" w:rsidR="000D2930" w:rsidRPr="00A71096" w:rsidRDefault="000D2930" w:rsidP="000D2930">
      <w:pPr>
        <w:pStyle w:val="ListParagraph"/>
        <w:spacing w:after="120" w:line="286" w:lineRule="auto"/>
        <w:ind w:left="357"/>
        <w:contextualSpacing w:val="0"/>
        <w:jc w:val="both"/>
        <w:rPr>
          <w:rFonts w:ascii="Arial" w:hAnsi="Arial" w:cs="Arial"/>
          <w:b/>
          <w:i/>
          <w:color w:val="0070C0"/>
          <w:sz w:val="22"/>
          <w:szCs w:val="22"/>
          <w:lang w:val="en-GB"/>
        </w:rPr>
      </w:pPr>
    </w:p>
    <w:p w14:paraId="3CC607D6" w14:textId="293BEB46" w:rsidR="000D2930" w:rsidRPr="004104F8" w:rsidRDefault="000D2930" w:rsidP="000D2930">
      <w:pPr>
        <w:autoSpaceDE w:val="0"/>
        <w:autoSpaceDN w:val="0"/>
        <w:adjustRightInd w:val="0"/>
        <w:spacing w:before="40" w:after="120" w:line="286" w:lineRule="auto"/>
        <w:jc w:val="both"/>
        <w:rPr>
          <w:rFonts w:ascii="Arial" w:eastAsiaTheme="minorHAnsi" w:hAnsi="Arial" w:cs="Arial"/>
          <w:b/>
          <w:color w:val="000000"/>
          <w:u w:val="single"/>
          <w:lang w:val="en-GB"/>
        </w:rPr>
      </w:pPr>
      <w:r w:rsidRPr="003145F0">
        <w:rPr>
          <w:rFonts w:ascii="Arial" w:eastAsiaTheme="minorHAnsi" w:hAnsi="Arial" w:cs="Arial"/>
          <w:b/>
          <w:color w:val="000000"/>
          <w:u w:val="single"/>
          <w:lang w:val="en-GB"/>
        </w:rPr>
        <w:t xml:space="preserve">SECTION </w:t>
      </w:r>
      <w:r w:rsidR="00BB0FF6">
        <w:rPr>
          <w:rFonts w:ascii="Arial" w:eastAsiaTheme="minorHAnsi" w:hAnsi="Arial" w:cs="Arial"/>
          <w:b/>
          <w:color w:val="000000"/>
          <w:u w:val="single"/>
          <w:lang w:val="en-GB"/>
        </w:rPr>
        <w:t>5</w:t>
      </w:r>
      <w:r w:rsidRPr="003145F0">
        <w:rPr>
          <w:rFonts w:ascii="Arial" w:eastAsiaTheme="minorHAnsi" w:hAnsi="Arial" w:cs="Arial"/>
          <w:b/>
          <w:color w:val="000000"/>
          <w:u w:val="single"/>
          <w:lang w:val="en-GB"/>
        </w:rPr>
        <w:t xml:space="preserve">: REQUEST FOR ESA SUPPORT  </w:t>
      </w:r>
    </w:p>
    <w:p w14:paraId="142762A7" w14:textId="09AD6AA8" w:rsidR="000D2930" w:rsidRPr="00A71096" w:rsidRDefault="000D2930" w:rsidP="000D2930">
      <w:pPr>
        <w:autoSpaceDE w:val="0"/>
        <w:autoSpaceDN w:val="0"/>
        <w:adjustRightInd w:val="0"/>
        <w:spacing w:before="40" w:after="120" w:line="286" w:lineRule="auto"/>
        <w:jc w:val="both"/>
        <w:rPr>
          <w:rFonts w:ascii="Arial" w:eastAsiaTheme="minorHAnsi" w:hAnsi="Arial" w:cs="Arial"/>
          <w:i/>
          <w:color w:val="0070C0"/>
          <w:sz w:val="22"/>
          <w:szCs w:val="22"/>
          <w:lang w:val="en-GB"/>
        </w:rPr>
      </w:pPr>
      <w:r w:rsidRPr="00A71096">
        <w:rPr>
          <w:rFonts w:ascii="Arial" w:eastAsiaTheme="minorHAnsi" w:hAnsi="Arial" w:cs="Arial"/>
          <w:i/>
          <w:iCs/>
          <w:color w:val="0070C0"/>
          <w:sz w:val="22"/>
          <w:szCs w:val="22"/>
          <w:lang w:val="en-GB"/>
        </w:rPr>
        <w:t>In this section, the Tenderer shall provide a high-level description of the requested ESA support to the service development and deployment</w:t>
      </w:r>
      <w:r w:rsidR="00BB0FF6">
        <w:rPr>
          <w:rFonts w:ascii="Arial" w:eastAsiaTheme="minorHAnsi" w:hAnsi="Arial" w:cs="Arial"/>
          <w:i/>
          <w:iCs/>
          <w:color w:val="0070C0"/>
          <w:sz w:val="22"/>
          <w:szCs w:val="22"/>
          <w:lang w:val="en-GB"/>
        </w:rPr>
        <w:t xml:space="preserve"> up to the demonstration mission to the International Space Station</w:t>
      </w:r>
      <w:r w:rsidRPr="00A71096">
        <w:rPr>
          <w:rFonts w:ascii="Arial" w:eastAsiaTheme="minorHAnsi" w:hAnsi="Arial" w:cs="Arial"/>
          <w:i/>
          <w:iCs/>
          <w:color w:val="0070C0"/>
          <w:sz w:val="22"/>
          <w:szCs w:val="22"/>
          <w:lang w:val="en-GB"/>
        </w:rPr>
        <w:t>. The section shall highlight:</w:t>
      </w:r>
    </w:p>
    <w:p w14:paraId="55E1C1F8" w14:textId="2956C203" w:rsidR="00BB0FF6" w:rsidRDefault="00BB0FF6" w:rsidP="000D2930">
      <w:pPr>
        <w:pStyle w:val="ListParagraph"/>
        <w:numPr>
          <w:ilvl w:val="0"/>
          <w:numId w:val="19"/>
        </w:numPr>
        <w:spacing w:after="120" w:line="286" w:lineRule="auto"/>
        <w:contextualSpacing w:val="0"/>
        <w:jc w:val="both"/>
        <w:rPr>
          <w:rFonts w:ascii="Arial" w:hAnsi="Arial" w:cs="Arial"/>
          <w:b/>
          <w:sz w:val="22"/>
          <w:szCs w:val="22"/>
          <w:lang w:val="en-GB"/>
        </w:rPr>
      </w:pPr>
      <w:r>
        <w:rPr>
          <w:rFonts w:ascii="Arial" w:hAnsi="Arial" w:cs="Arial"/>
          <w:b/>
          <w:sz w:val="22"/>
          <w:szCs w:val="22"/>
          <w:lang w:val="en-GB"/>
        </w:rPr>
        <w:t xml:space="preserve">In-Kind Support: </w:t>
      </w:r>
      <w:r w:rsidR="00FC4ABF">
        <w:rPr>
          <w:rFonts w:ascii="Arial" w:hAnsi="Arial" w:cs="Arial"/>
          <w:i/>
          <w:color w:val="0070C0"/>
          <w:sz w:val="22"/>
          <w:szCs w:val="22"/>
          <w:lang w:val="en-GB"/>
        </w:rPr>
        <w:t>The Tenderer</w:t>
      </w:r>
      <w:r>
        <w:rPr>
          <w:rFonts w:ascii="Arial" w:hAnsi="Arial" w:cs="Arial"/>
          <w:i/>
          <w:color w:val="0070C0"/>
          <w:sz w:val="22"/>
          <w:szCs w:val="22"/>
          <w:lang w:val="en-GB"/>
        </w:rPr>
        <w:t xml:space="preserve"> </w:t>
      </w:r>
      <w:r w:rsidR="00FC4ABF">
        <w:rPr>
          <w:rFonts w:ascii="Arial" w:hAnsi="Arial" w:cs="Arial"/>
          <w:i/>
          <w:color w:val="0070C0"/>
          <w:sz w:val="22"/>
          <w:szCs w:val="22"/>
          <w:lang w:val="en-GB"/>
        </w:rPr>
        <w:t xml:space="preserve">shall </w:t>
      </w:r>
      <w:r>
        <w:rPr>
          <w:rFonts w:ascii="Arial" w:hAnsi="Arial" w:cs="Arial"/>
          <w:i/>
          <w:color w:val="0070C0"/>
          <w:sz w:val="22"/>
          <w:szCs w:val="22"/>
          <w:lang w:val="en-GB"/>
        </w:rPr>
        <w:t xml:space="preserve">list </w:t>
      </w:r>
      <w:r w:rsidR="00FC4ABF">
        <w:rPr>
          <w:rFonts w:ascii="Arial" w:hAnsi="Arial" w:cs="Arial"/>
          <w:i/>
          <w:color w:val="0070C0"/>
          <w:sz w:val="22"/>
          <w:szCs w:val="22"/>
          <w:lang w:val="en-GB"/>
        </w:rPr>
        <w:t>any in-kind support</w:t>
      </w:r>
      <w:r w:rsidR="00C5765D">
        <w:rPr>
          <w:rFonts w:ascii="Arial" w:hAnsi="Arial" w:cs="Arial"/>
          <w:i/>
          <w:color w:val="0070C0"/>
          <w:sz w:val="22"/>
          <w:szCs w:val="22"/>
          <w:lang w:val="en-GB"/>
        </w:rPr>
        <w:t xml:space="preserve"> (including the expected time frame)</w:t>
      </w:r>
      <w:r w:rsidR="00FC4ABF">
        <w:rPr>
          <w:rFonts w:ascii="Arial" w:hAnsi="Arial" w:cs="Arial"/>
          <w:i/>
          <w:color w:val="0070C0"/>
          <w:sz w:val="22"/>
          <w:szCs w:val="22"/>
          <w:lang w:val="en-GB"/>
        </w:rPr>
        <w:t xml:space="preserve"> that is requested of ESA</w:t>
      </w:r>
      <w:r w:rsidR="00BA6397">
        <w:rPr>
          <w:rFonts w:ascii="Arial" w:hAnsi="Arial" w:cs="Arial"/>
          <w:i/>
          <w:color w:val="0070C0"/>
          <w:sz w:val="22"/>
          <w:szCs w:val="22"/>
          <w:lang w:val="en-GB"/>
        </w:rPr>
        <w:t xml:space="preserve"> in each of the three key phases of the Commercial Cargo Transportation Initiative (Phase 1-1, Phase 1-2, Phase 2)</w:t>
      </w:r>
      <w:r w:rsidR="00FC4ABF">
        <w:rPr>
          <w:rFonts w:ascii="Arial" w:hAnsi="Arial" w:cs="Arial"/>
          <w:i/>
          <w:color w:val="0070C0"/>
          <w:sz w:val="22"/>
          <w:szCs w:val="22"/>
          <w:lang w:val="en-GB"/>
        </w:rPr>
        <w:t xml:space="preserve">. In-kind support can include provision of expertise, documentation, as well as test facilities. The </w:t>
      </w:r>
      <w:r w:rsidR="00CC6495">
        <w:rPr>
          <w:rFonts w:ascii="Arial" w:hAnsi="Arial" w:cs="Arial"/>
          <w:i/>
          <w:color w:val="0070C0"/>
          <w:sz w:val="22"/>
          <w:szCs w:val="22"/>
          <w:lang w:val="en-GB"/>
        </w:rPr>
        <w:t xml:space="preserve">financial countervalue </w:t>
      </w:r>
      <w:r w:rsidR="00FC4ABF">
        <w:rPr>
          <w:rFonts w:ascii="Arial" w:hAnsi="Arial" w:cs="Arial"/>
          <w:i/>
          <w:color w:val="0070C0"/>
          <w:sz w:val="22"/>
          <w:szCs w:val="22"/>
          <w:lang w:val="en-GB"/>
        </w:rPr>
        <w:t>of in-kind support counts against the global financial ceilings established for the call.</w:t>
      </w:r>
      <w:r w:rsidR="00CC6495">
        <w:rPr>
          <w:rFonts w:ascii="Arial" w:hAnsi="Arial" w:cs="Arial"/>
          <w:i/>
          <w:color w:val="0070C0"/>
          <w:sz w:val="22"/>
          <w:szCs w:val="22"/>
          <w:lang w:val="en-GB"/>
        </w:rPr>
        <w:t xml:space="preserve"> An estimation </w:t>
      </w:r>
      <w:r w:rsidR="00A93158">
        <w:rPr>
          <w:rFonts w:ascii="Arial" w:hAnsi="Arial" w:cs="Arial"/>
          <w:i/>
          <w:color w:val="0070C0"/>
          <w:sz w:val="22"/>
          <w:szCs w:val="22"/>
          <w:lang w:val="en-GB"/>
        </w:rPr>
        <w:t xml:space="preserve">of in-kind support’s value </w:t>
      </w:r>
      <w:r w:rsidR="00A61A4C">
        <w:rPr>
          <w:rFonts w:ascii="Arial" w:hAnsi="Arial" w:cs="Arial"/>
          <w:i/>
          <w:color w:val="0070C0"/>
          <w:sz w:val="22"/>
          <w:szCs w:val="22"/>
          <w:lang w:val="en-GB"/>
        </w:rPr>
        <w:t xml:space="preserve">shall be provided in the Outline Proposal, which will then be refined together with the Agency ahead of the submission of a Full Proposal. </w:t>
      </w:r>
      <w:r w:rsidR="00FC4ABF">
        <w:rPr>
          <w:rFonts w:ascii="Arial" w:hAnsi="Arial" w:cs="Arial"/>
          <w:i/>
          <w:color w:val="0070C0"/>
          <w:sz w:val="22"/>
          <w:szCs w:val="22"/>
          <w:lang w:val="en-GB"/>
        </w:rPr>
        <w:t xml:space="preserve"> </w:t>
      </w:r>
      <w:r>
        <w:rPr>
          <w:rFonts w:ascii="Arial" w:hAnsi="Arial" w:cs="Arial"/>
          <w:i/>
          <w:color w:val="0070C0"/>
          <w:sz w:val="22"/>
          <w:szCs w:val="22"/>
          <w:lang w:val="en-GB"/>
        </w:rPr>
        <w:t xml:space="preserve">  </w:t>
      </w:r>
    </w:p>
    <w:p w14:paraId="34FEA3D5" w14:textId="7C2CAFF2" w:rsidR="000D2930" w:rsidRPr="004104F8" w:rsidRDefault="000D2930" w:rsidP="000D2930">
      <w:pPr>
        <w:pStyle w:val="ListParagraph"/>
        <w:numPr>
          <w:ilvl w:val="0"/>
          <w:numId w:val="19"/>
        </w:numPr>
        <w:spacing w:after="120" w:line="286" w:lineRule="auto"/>
        <w:contextualSpacing w:val="0"/>
        <w:jc w:val="both"/>
        <w:rPr>
          <w:rFonts w:ascii="Arial" w:hAnsi="Arial" w:cs="Arial"/>
          <w:b/>
          <w:sz w:val="22"/>
          <w:szCs w:val="22"/>
          <w:lang w:val="en-GB"/>
        </w:rPr>
      </w:pPr>
      <w:r w:rsidRPr="00A71096">
        <w:rPr>
          <w:rFonts w:ascii="Arial" w:hAnsi="Arial" w:cs="Arial"/>
          <w:b/>
          <w:sz w:val="22"/>
          <w:szCs w:val="22"/>
          <w:lang w:val="en-GB"/>
        </w:rPr>
        <w:t xml:space="preserve">Financial </w:t>
      </w:r>
      <w:r w:rsidR="006F5CC7">
        <w:rPr>
          <w:rFonts w:ascii="Arial" w:hAnsi="Arial" w:cs="Arial"/>
          <w:b/>
          <w:sz w:val="22"/>
          <w:szCs w:val="22"/>
          <w:lang w:val="en-GB"/>
        </w:rPr>
        <w:t>Support</w:t>
      </w:r>
      <w:r w:rsidRPr="00A71096">
        <w:rPr>
          <w:rFonts w:ascii="Arial" w:hAnsi="Arial" w:cs="Arial"/>
          <w:b/>
          <w:i/>
          <w:sz w:val="22"/>
          <w:szCs w:val="22"/>
          <w:lang w:val="en-GB"/>
        </w:rPr>
        <w:t xml:space="preserve">: </w:t>
      </w:r>
      <w:r w:rsidRPr="00A71096">
        <w:rPr>
          <w:rFonts w:ascii="Arial" w:hAnsi="Arial" w:cs="Arial"/>
          <w:i/>
          <w:color w:val="0070C0"/>
          <w:sz w:val="22"/>
          <w:szCs w:val="22"/>
          <w:lang w:val="en-GB"/>
        </w:rPr>
        <w:t>The</w:t>
      </w:r>
      <w:r w:rsidR="00FC4ABF">
        <w:rPr>
          <w:rFonts w:ascii="Arial" w:hAnsi="Arial" w:cs="Arial"/>
          <w:i/>
          <w:color w:val="0070C0"/>
          <w:sz w:val="22"/>
          <w:szCs w:val="22"/>
          <w:lang w:val="en-GB"/>
        </w:rPr>
        <w:t xml:space="preserve"> Tender shall indicate the amount of financial support that is expected of ESA in each of the three key phases of the Commercial Cargo Transportation Initiative (Phase 1-1, Phase 1-2, Phase 2)</w:t>
      </w:r>
      <w:r w:rsidRPr="00A71096">
        <w:rPr>
          <w:rFonts w:ascii="Arial" w:hAnsi="Arial" w:cs="Arial"/>
          <w:i/>
          <w:color w:val="0070C0"/>
          <w:sz w:val="22"/>
          <w:szCs w:val="22"/>
          <w:lang w:val="en-GB"/>
        </w:rPr>
        <w:t>.</w:t>
      </w:r>
    </w:p>
    <w:p w14:paraId="27E003B6" w14:textId="67A1BDAF" w:rsidR="000D2930" w:rsidRPr="004104F8" w:rsidRDefault="000D2930" w:rsidP="000D2930">
      <w:pPr>
        <w:pStyle w:val="ListParagraph"/>
        <w:numPr>
          <w:ilvl w:val="0"/>
          <w:numId w:val="19"/>
        </w:numPr>
        <w:jc w:val="both"/>
        <w:rPr>
          <w:rFonts w:ascii="Arial" w:hAnsi="Arial" w:cs="Arial"/>
          <w:b/>
          <w:sz w:val="22"/>
          <w:szCs w:val="22"/>
          <w:lang w:val="en-GB"/>
        </w:rPr>
      </w:pPr>
      <w:r w:rsidRPr="00A71096">
        <w:rPr>
          <w:rFonts w:ascii="Arial" w:hAnsi="Arial" w:cs="Arial"/>
          <w:b/>
          <w:sz w:val="22"/>
          <w:szCs w:val="22"/>
          <w:lang w:val="en-GB"/>
        </w:rPr>
        <w:t>Pri</w:t>
      </w:r>
      <w:r>
        <w:rPr>
          <w:rFonts w:ascii="Arial" w:hAnsi="Arial" w:cs="Arial"/>
          <w:b/>
          <w:sz w:val="22"/>
          <w:szCs w:val="22"/>
          <w:lang w:val="en-GB"/>
        </w:rPr>
        <w:t>vate co-funding:</w:t>
      </w:r>
      <w:r w:rsidRPr="00AC5940">
        <w:rPr>
          <w:rFonts w:ascii="Arial" w:hAnsi="Arial" w:cs="Arial"/>
          <w:i/>
          <w:color w:val="0070C0"/>
          <w:sz w:val="22"/>
          <w:szCs w:val="22"/>
          <w:lang w:val="en-GB"/>
        </w:rPr>
        <w:t xml:space="preserve"> </w:t>
      </w:r>
      <w:r w:rsidRPr="00A71096">
        <w:rPr>
          <w:rFonts w:ascii="Arial" w:hAnsi="Arial" w:cs="Arial"/>
          <w:i/>
          <w:color w:val="0070C0"/>
          <w:sz w:val="22"/>
          <w:szCs w:val="22"/>
          <w:lang w:val="en-GB"/>
        </w:rPr>
        <w:t xml:space="preserve">The origin and availability status of private co-funding, or in-kind contributions shall be </w:t>
      </w:r>
      <w:r w:rsidR="00EC4DCB" w:rsidRPr="00A71096">
        <w:rPr>
          <w:rFonts w:ascii="Arial" w:hAnsi="Arial" w:cs="Arial"/>
          <w:i/>
          <w:color w:val="0070C0"/>
          <w:sz w:val="22"/>
          <w:szCs w:val="22"/>
          <w:lang w:val="en-GB"/>
        </w:rPr>
        <w:t>provided.</w:t>
      </w:r>
    </w:p>
    <w:p w14:paraId="57FB3515" w14:textId="77777777" w:rsidR="000D2930" w:rsidRPr="004104F8" w:rsidRDefault="000D2930" w:rsidP="000D2930">
      <w:pPr>
        <w:pStyle w:val="ListParagraph"/>
        <w:ind w:left="360"/>
        <w:jc w:val="both"/>
        <w:rPr>
          <w:rFonts w:ascii="Arial" w:hAnsi="Arial" w:cs="Arial"/>
          <w:b/>
          <w:sz w:val="22"/>
          <w:szCs w:val="22"/>
          <w:lang w:val="en-GB"/>
        </w:rPr>
      </w:pPr>
    </w:p>
    <w:p w14:paraId="5B3049E8" w14:textId="79E935DE" w:rsidR="000D2930" w:rsidRPr="00A71096" w:rsidRDefault="000D2930" w:rsidP="000D2930">
      <w:pPr>
        <w:pStyle w:val="ListParagraph"/>
        <w:numPr>
          <w:ilvl w:val="0"/>
          <w:numId w:val="19"/>
        </w:numPr>
        <w:jc w:val="both"/>
        <w:rPr>
          <w:rFonts w:ascii="Arial" w:hAnsi="Arial" w:cs="Arial"/>
          <w:b/>
          <w:sz w:val="22"/>
          <w:szCs w:val="22"/>
          <w:lang w:val="en-GB"/>
        </w:rPr>
      </w:pPr>
      <w:r w:rsidRPr="00A71096">
        <w:rPr>
          <w:rFonts w:ascii="Arial" w:hAnsi="Arial" w:cs="Arial"/>
          <w:b/>
          <w:sz w:val="22"/>
          <w:szCs w:val="22"/>
          <w:lang w:val="en-GB"/>
        </w:rPr>
        <w:t>Price Summary</w:t>
      </w:r>
      <w:r w:rsidR="007C68A3">
        <w:rPr>
          <w:rFonts w:ascii="Arial" w:hAnsi="Arial" w:cs="Arial"/>
          <w:b/>
          <w:sz w:val="22"/>
          <w:szCs w:val="22"/>
          <w:lang w:val="en-GB"/>
        </w:rPr>
        <w:t xml:space="preserve"> (for Phase 1-1)</w:t>
      </w:r>
      <w:r w:rsidR="006A48EE">
        <w:rPr>
          <w:rFonts w:ascii="Arial" w:hAnsi="Arial" w:cs="Arial"/>
          <w:b/>
          <w:sz w:val="22"/>
          <w:szCs w:val="22"/>
          <w:lang w:val="en-GB"/>
        </w:rPr>
        <w:t>:</w:t>
      </w:r>
    </w:p>
    <w:p w14:paraId="66903CF8" w14:textId="3F18E2DA" w:rsidR="000D2930" w:rsidRPr="00A71096" w:rsidRDefault="000D2930" w:rsidP="000D2930">
      <w:pPr>
        <w:pStyle w:val="ListParagraph"/>
        <w:ind w:hanging="436"/>
        <w:jc w:val="both"/>
        <w:rPr>
          <w:rFonts w:ascii="Arial" w:hAnsi="Arial" w:cs="Arial"/>
          <w:b/>
          <w:sz w:val="22"/>
          <w:szCs w:val="22"/>
          <w:lang w:val="en-GB"/>
        </w:rPr>
      </w:pPr>
    </w:p>
    <w:p w14:paraId="467FE151" w14:textId="77777777" w:rsidR="000D2930" w:rsidRPr="00A71096" w:rsidRDefault="000D2930" w:rsidP="000D2930">
      <w:pPr>
        <w:pStyle w:val="ListParagraph"/>
        <w:ind w:hanging="436"/>
        <w:jc w:val="both"/>
        <w:rPr>
          <w:rFonts w:ascii="Arial" w:hAnsi="Arial" w:cs="Arial"/>
          <w:b/>
          <w:sz w:val="22"/>
          <w:szCs w:val="22"/>
          <w:lang w:val="en-GB"/>
        </w:rPr>
      </w:pPr>
    </w:p>
    <w:tbl>
      <w:tblPr>
        <w:tblW w:w="10238" w:type="dxa"/>
        <w:tblInd w:w="-431" w:type="dxa"/>
        <w:tblLook w:val="04A0" w:firstRow="1" w:lastRow="0" w:firstColumn="1" w:lastColumn="0" w:noHBand="0" w:noVBand="1"/>
      </w:tblPr>
      <w:tblGrid>
        <w:gridCol w:w="3970"/>
        <w:gridCol w:w="1985"/>
        <w:gridCol w:w="2132"/>
        <w:gridCol w:w="2151"/>
      </w:tblGrid>
      <w:tr w:rsidR="000D2930" w:rsidRPr="00A71096" w14:paraId="1E819B90" w14:textId="77777777" w:rsidTr="005940C5">
        <w:trPr>
          <w:trHeight w:val="655"/>
        </w:trPr>
        <w:tc>
          <w:tcPr>
            <w:tcW w:w="397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2F3B77E" w14:textId="77777777" w:rsidR="000D2930" w:rsidRPr="00A71096" w:rsidRDefault="000D2930" w:rsidP="005940C5">
            <w:pPr>
              <w:contextualSpacing/>
              <w:jc w:val="both"/>
              <w:rPr>
                <w:rFonts w:ascii="Arial" w:hAnsi="Arial" w:cs="Arial"/>
                <w:b/>
                <w:color w:val="000000"/>
                <w:sz w:val="22"/>
                <w:szCs w:val="22"/>
                <w:lang w:val="en-GB"/>
              </w:rPr>
            </w:pPr>
          </w:p>
        </w:tc>
        <w:tc>
          <w:tcPr>
            <w:tcW w:w="1985" w:type="dxa"/>
            <w:tcBorders>
              <w:top w:val="single" w:sz="4" w:space="0" w:color="auto"/>
              <w:left w:val="nil"/>
              <w:bottom w:val="single" w:sz="4" w:space="0" w:color="auto"/>
              <w:right w:val="single" w:sz="4" w:space="0" w:color="auto"/>
            </w:tcBorders>
            <w:shd w:val="clear" w:color="auto" w:fill="auto"/>
            <w:noWrap/>
            <w:vAlign w:val="center"/>
            <w:hideMark/>
          </w:tcPr>
          <w:p w14:paraId="4AD33929" w14:textId="77777777" w:rsidR="000D2930" w:rsidRPr="00A71096" w:rsidRDefault="000D2930" w:rsidP="005940C5">
            <w:pPr>
              <w:contextualSpacing/>
              <w:jc w:val="center"/>
              <w:rPr>
                <w:rFonts w:ascii="Arial" w:hAnsi="Arial" w:cs="Arial"/>
                <w:b/>
                <w:color w:val="000000"/>
                <w:sz w:val="22"/>
                <w:szCs w:val="22"/>
                <w:lang w:val="en-GB"/>
              </w:rPr>
            </w:pPr>
            <w:r w:rsidRPr="00A71096">
              <w:rPr>
                <w:rFonts w:ascii="Arial" w:hAnsi="Arial" w:cs="Arial"/>
                <w:b/>
                <w:color w:val="000000"/>
                <w:sz w:val="22"/>
                <w:szCs w:val="22"/>
                <w:lang w:val="en-GB"/>
              </w:rPr>
              <w:t>Prime Contractor</w:t>
            </w:r>
          </w:p>
        </w:tc>
        <w:tc>
          <w:tcPr>
            <w:tcW w:w="2132" w:type="dxa"/>
            <w:tcBorders>
              <w:top w:val="single" w:sz="4" w:space="0" w:color="auto"/>
              <w:left w:val="nil"/>
              <w:bottom w:val="single" w:sz="4" w:space="0" w:color="auto"/>
              <w:right w:val="single" w:sz="4" w:space="0" w:color="auto"/>
            </w:tcBorders>
            <w:shd w:val="clear" w:color="auto" w:fill="auto"/>
            <w:noWrap/>
            <w:vAlign w:val="center"/>
            <w:hideMark/>
          </w:tcPr>
          <w:p w14:paraId="2444B250" w14:textId="77777777" w:rsidR="000D2930" w:rsidRPr="00A71096" w:rsidRDefault="000D2930" w:rsidP="005940C5">
            <w:pPr>
              <w:contextualSpacing/>
              <w:jc w:val="center"/>
              <w:rPr>
                <w:rFonts w:ascii="Arial" w:hAnsi="Arial" w:cs="Arial"/>
                <w:b/>
                <w:color w:val="000000"/>
                <w:sz w:val="22"/>
                <w:szCs w:val="22"/>
                <w:lang w:val="en-GB"/>
              </w:rPr>
            </w:pPr>
            <w:r w:rsidRPr="00A71096">
              <w:rPr>
                <w:rFonts w:ascii="Arial" w:hAnsi="Arial" w:cs="Arial"/>
                <w:b/>
                <w:color w:val="000000"/>
                <w:sz w:val="22"/>
                <w:szCs w:val="22"/>
                <w:lang w:val="en-GB"/>
              </w:rPr>
              <w:t>Subcontractor 1</w:t>
            </w:r>
          </w:p>
        </w:tc>
        <w:tc>
          <w:tcPr>
            <w:tcW w:w="2151" w:type="dxa"/>
            <w:tcBorders>
              <w:top w:val="single" w:sz="4" w:space="0" w:color="auto"/>
              <w:left w:val="nil"/>
              <w:bottom w:val="single" w:sz="4" w:space="0" w:color="auto"/>
              <w:right w:val="single" w:sz="4" w:space="0" w:color="auto"/>
            </w:tcBorders>
            <w:shd w:val="clear" w:color="auto" w:fill="auto"/>
            <w:noWrap/>
            <w:vAlign w:val="center"/>
            <w:hideMark/>
          </w:tcPr>
          <w:p w14:paraId="7A79676C" w14:textId="77777777" w:rsidR="000D2930" w:rsidRPr="00A71096" w:rsidRDefault="000D2930" w:rsidP="005940C5">
            <w:pPr>
              <w:contextualSpacing/>
              <w:jc w:val="center"/>
              <w:rPr>
                <w:rFonts w:ascii="Arial" w:hAnsi="Arial" w:cs="Arial"/>
                <w:b/>
                <w:color w:val="000000"/>
                <w:sz w:val="22"/>
                <w:szCs w:val="22"/>
                <w:lang w:val="en-GB"/>
              </w:rPr>
            </w:pPr>
            <w:r w:rsidRPr="00A71096">
              <w:rPr>
                <w:rFonts w:ascii="Arial" w:hAnsi="Arial" w:cs="Arial"/>
                <w:b/>
                <w:color w:val="000000"/>
                <w:sz w:val="22"/>
                <w:szCs w:val="22"/>
                <w:lang w:val="en-GB"/>
              </w:rPr>
              <w:t>Subcontractor 2</w:t>
            </w:r>
          </w:p>
        </w:tc>
      </w:tr>
      <w:tr w:rsidR="000D2930" w:rsidRPr="00A71096" w14:paraId="58AE9CCF" w14:textId="77777777" w:rsidTr="005940C5">
        <w:trPr>
          <w:trHeight w:val="378"/>
        </w:trPr>
        <w:tc>
          <w:tcPr>
            <w:tcW w:w="3970" w:type="dxa"/>
            <w:tcBorders>
              <w:top w:val="nil"/>
              <w:left w:val="single" w:sz="4" w:space="0" w:color="auto"/>
              <w:bottom w:val="single" w:sz="4" w:space="0" w:color="auto"/>
              <w:right w:val="single" w:sz="4" w:space="0" w:color="auto"/>
            </w:tcBorders>
            <w:shd w:val="clear" w:color="auto" w:fill="auto"/>
            <w:noWrap/>
            <w:vAlign w:val="center"/>
            <w:hideMark/>
          </w:tcPr>
          <w:p w14:paraId="6D39AA91" w14:textId="77777777" w:rsidR="000D2930" w:rsidRPr="00A71096" w:rsidRDefault="000D2930" w:rsidP="005940C5">
            <w:pPr>
              <w:contextualSpacing/>
              <w:jc w:val="both"/>
              <w:rPr>
                <w:rFonts w:ascii="Arial" w:hAnsi="Arial" w:cs="Arial"/>
                <w:color w:val="000000"/>
                <w:sz w:val="22"/>
                <w:szCs w:val="22"/>
                <w:lang w:val="en-GB"/>
              </w:rPr>
            </w:pPr>
            <w:r w:rsidRPr="00A71096">
              <w:rPr>
                <w:rFonts w:ascii="Arial" w:hAnsi="Arial" w:cs="Arial"/>
                <w:color w:val="000000"/>
                <w:sz w:val="22"/>
                <w:szCs w:val="22"/>
                <w:lang w:val="en-GB"/>
              </w:rPr>
              <w:t xml:space="preserve">Economic Operator Complete Name and Legal Nature </w:t>
            </w:r>
            <w:r w:rsidRPr="00A71096">
              <w:rPr>
                <w:rStyle w:val="FootnoteReference"/>
                <w:rFonts w:cs="Arial"/>
                <w:sz w:val="22"/>
                <w:szCs w:val="22"/>
              </w:rPr>
              <w:t>(</w:t>
            </w:r>
            <w:r w:rsidRPr="00A71096">
              <w:rPr>
                <w:rStyle w:val="FootnoteReference"/>
                <w:rFonts w:cs="Arial"/>
                <w:color w:val="000000"/>
                <w:sz w:val="22"/>
                <w:szCs w:val="22"/>
              </w:rPr>
              <w:footnoteReference w:id="3"/>
            </w:r>
            <w:r w:rsidRPr="00A71096">
              <w:rPr>
                <w:rStyle w:val="FootnoteReference"/>
                <w:rFonts w:cs="Arial"/>
                <w:sz w:val="22"/>
                <w:szCs w:val="22"/>
              </w:rPr>
              <w:t>)</w:t>
            </w:r>
          </w:p>
        </w:tc>
        <w:tc>
          <w:tcPr>
            <w:tcW w:w="1985" w:type="dxa"/>
            <w:tcBorders>
              <w:top w:val="nil"/>
              <w:left w:val="nil"/>
              <w:bottom w:val="single" w:sz="4" w:space="0" w:color="auto"/>
              <w:right w:val="single" w:sz="4" w:space="0" w:color="auto"/>
            </w:tcBorders>
            <w:shd w:val="clear" w:color="auto" w:fill="auto"/>
            <w:noWrap/>
            <w:vAlign w:val="center"/>
            <w:hideMark/>
          </w:tcPr>
          <w:p w14:paraId="585172E9"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Name</w:t>
            </w:r>
          </w:p>
        </w:tc>
        <w:tc>
          <w:tcPr>
            <w:tcW w:w="2132" w:type="dxa"/>
            <w:tcBorders>
              <w:top w:val="nil"/>
              <w:left w:val="nil"/>
              <w:bottom w:val="single" w:sz="4" w:space="0" w:color="auto"/>
              <w:right w:val="single" w:sz="4" w:space="0" w:color="auto"/>
            </w:tcBorders>
            <w:shd w:val="clear" w:color="auto" w:fill="auto"/>
            <w:noWrap/>
            <w:vAlign w:val="center"/>
            <w:hideMark/>
          </w:tcPr>
          <w:p w14:paraId="47B246C3"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Name</w:t>
            </w:r>
          </w:p>
        </w:tc>
        <w:tc>
          <w:tcPr>
            <w:tcW w:w="2151" w:type="dxa"/>
            <w:tcBorders>
              <w:top w:val="nil"/>
              <w:left w:val="nil"/>
              <w:bottom w:val="single" w:sz="4" w:space="0" w:color="auto"/>
              <w:right w:val="single" w:sz="4" w:space="0" w:color="auto"/>
            </w:tcBorders>
            <w:shd w:val="clear" w:color="auto" w:fill="auto"/>
            <w:noWrap/>
            <w:vAlign w:val="center"/>
            <w:hideMark/>
          </w:tcPr>
          <w:p w14:paraId="1D5172D2"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Name</w:t>
            </w:r>
          </w:p>
        </w:tc>
      </w:tr>
      <w:tr w:rsidR="000D2930" w:rsidRPr="00A71096" w14:paraId="51BD1CAA" w14:textId="77777777" w:rsidTr="005940C5">
        <w:trPr>
          <w:trHeight w:val="292"/>
        </w:trPr>
        <w:tc>
          <w:tcPr>
            <w:tcW w:w="3970" w:type="dxa"/>
            <w:tcBorders>
              <w:top w:val="nil"/>
              <w:left w:val="single" w:sz="4" w:space="0" w:color="auto"/>
              <w:bottom w:val="single" w:sz="4" w:space="0" w:color="auto"/>
              <w:right w:val="single" w:sz="4" w:space="0" w:color="auto"/>
            </w:tcBorders>
            <w:shd w:val="clear" w:color="auto" w:fill="auto"/>
            <w:noWrap/>
            <w:vAlign w:val="center"/>
            <w:hideMark/>
          </w:tcPr>
          <w:p w14:paraId="3DC285B8" w14:textId="77777777" w:rsidR="000D2930" w:rsidRPr="00A71096" w:rsidRDefault="000D2930" w:rsidP="005940C5">
            <w:pPr>
              <w:contextualSpacing/>
              <w:jc w:val="both"/>
              <w:rPr>
                <w:rFonts w:ascii="Arial" w:hAnsi="Arial" w:cs="Arial"/>
                <w:color w:val="000000"/>
                <w:sz w:val="22"/>
                <w:szCs w:val="22"/>
                <w:lang w:val="en-GB"/>
              </w:rPr>
            </w:pPr>
            <w:r w:rsidRPr="00A71096">
              <w:rPr>
                <w:rFonts w:ascii="Arial" w:hAnsi="Arial" w:cs="Arial"/>
                <w:color w:val="000000"/>
                <w:sz w:val="22"/>
                <w:szCs w:val="22"/>
                <w:lang w:val="en-GB"/>
              </w:rPr>
              <w:t xml:space="preserve">SME </w:t>
            </w:r>
          </w:p>
        </w:tc>
        <w:tc>
          <w:tcPr>
            <w:tcW w:w="1985" w:type="dxa"/>
            <w:tcBorders>
              <w:top w:val="nil"/>
              <w:left w:val="nil"/>
              <w:bottom w:val="single" w:sz="4" w:space="0" w:color="auto"/>
              <w:right w:val="single" w:sz="4" w:space="0" w:color="auto"/>
            </w:tcBorders>
            <w:shd w:val="clear" w:color="auto" w:fill="auto"/>
            <w:noWrap/>
            <w:vAlign w:val="center"/>
            <w:hideMark/>
          </w:tcPr>
          <w:p w14:paraId="6A90B97C"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c>
          <w:tcPr>
            <w:tcW w:w="2132" w:type="dxa"/>
            <w:tcBorders>
              <w:top w:val="nil"/>
              <w:left w:val="nil"/>
              <w:bottom w:val="single" w:sz="4" w:space="0" w:color="auto"/>
              <w:right w:val="single" w:sz="4" w:space="0" w:color="auto"/>
            </w:tcBorders>
            <w:shd w:val="clear" w:color="auto" w:fill="auto"/>
            <w:noWrap/>
            <w:vAlign w:val="center"/>
            <w:hideMark/>
          </w:tcPr>
          <w:p w14:paraId="4D28BB7D"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c>
          <w:tcPr>
            <w:tcW w:w="2151" w:type="dxa"/>
            <w:tcBorders>
              <w:top w:val="nil"/>
              <w:left w:val="nil"/>
              <w:bottom w:val="single" w:sz="4" w:space="0" w:color="auto"/>
              <w:right w:val="single" w:sz="4" w:space="0" w:color="auto"/>
            </w:tcBorders>
            <w:shd w:val="clear" w:color="auto" w:fill="auto"/>
            <w:noWrap/>
            <w:vAlign w:val="center"/>
            <w:hideMark/>
          </w:tcPr>
          <w:p w14:paraId="2EAD8467"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r>
      <w:tr w:rsidR="000D2930" w:rsidRPr="00A71096" w14:paraId="61A272CE" w14:textId="77777777" w:rsidTr="005940C5">
        <w:trPr>
          <w:trHeight w:val="292"/>
        </w:trPr>
        <w:tc>
          <w:tcPr>
            <w:tcW w:w="3970" w:type="dxa"/>
            <w:tcBorders>
              <w:top w:val="nil"/>
              <w:left w:val="single" w:sz="4" w:space="0" w:color="auto"/>
              <w:bottom w:val="single" w:sz="4" w:space="0" w:color="auto"/>
              <w:right w:val="single" w:sz="4" w:space="0" w:color="auto"/>
            </w:tcBorders>
            <w:shd w:val="clear" w:color="auto" w:fill="auto"/>
            <w:noWrap/>
            <w:vAlign w:val="center"/>
            <w:hideMark/>
          </w:tcPr>
          <w:p w14:paraId="5F0176E7" w14:textId="77777777" w:rsidR="000D2930" w:rsidRPr="00A71096" w:rsidRDefault="000D2930" w:rsidP="005940C5">
            <w:pPr>
              <w:contextualSpacing/>
              <w:jc w:val="both"/>
              <w:rPr>
                <w:rFonts w:ascii="Arial" w:hAnsi="Arial" w:cs="Arial"/>
                <w:color w:val="000000"/>
                <w:sz w:val="22"/>
                <w:szCs w:val="22"/>
                <w:lang w:val="en-GB"/>
              </w:rPr>
            </w:pPr>
            <w:r w:rsidRPr="00A71096">
              <w:rPr>
                <w:rFonts w:ascii="Arial" w:hAnsi="Arial" w:cs="Arial"/>
                <w:color w:val="000000"/>
                <w:sz w:val="22"/>
                <w:szCs w:val="22"/>
                <w:lang w:val="en-GB"/>
              </w:rPr>
              <w:t xml:space="preserve">Large Space Integrator </w:t>
            </w:r>
            <w:r w:rsidRPr="00A71096">
              <w:rPr>
                <w:rFonts w:ascii="Arial" w:hAnsi="Arial" w:cs="Arial"/>
                <w:sz w:val="22"/>
                <w:szCs w:val="22"/>
                <w:lang w:val="en-GB"/>
              </w:rPr>
              <w:t xml:space="preserve"> </w:t>
            </w:r>
            <w:r w:rsidRPr="00A71096">
              <w:rPr>
                <w:rStyle w:val="FootnoteReference"/>
                <w:rFonts w:cs="Arial"/>
                <w:sz w:val="22"/>
                <w:szCs w:val="22"/>
              </w:rPr>
              <w:t>(</w:t>
            </w:r>
            <w:r w:rsidRPr="00A71096">
              <w:rPr>
                <w:rStyle w:val="FootnoteReference"/>
                <w:rFonts w:cs="Arial"/>
                <w:color w:val="000000"/>
                <w:sz w:val="22"/>
                <w:szCs w:val="22"/>
              </w:rPr>
              <w:footnoteReference w:id="4"/>
            </w:r>
            <w:r w:rsidRPr="00A71096">
              <w:rPr>
                <w:rStyle w:val="FootnoteReference"/>
                <w:rFonts w:cs="Arial"/>
                <w:sz w:val="22"/>
                <w:szCs w:val="22"/>
              </w:rPr>
              <w:t>)</w:t>
            </w:r>
          </w:p>
        </w:tc>
        <w:tc>
          <w:tcPr>
            <w:tcW w:w="1985" w:type="dxa"/>
            <w:tcBorders>
              <w:top w:val="nil"/>
              <w:left w:val="nil"/>
              <w:bottom w:val="single" w:sz="4" w:space="0" w:color="auto"/>
              <w:right w:val="single" w:sz="4" w:space="0" w:color="auto"/>
            </w:tcBorders>
            <w:shd w:val="clear" w:color="auto" w:fill="auto"/>
            <w:noWrap/>
            <w:vAlign w:val="center"/>
            <w:hideMark/>
          </w:tcPr>
          <w:p w14:paraId="563B7141"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c>
          <w:tcPr>
            <w:tcW w:w="2132" w:type="dxa"/>
            <w:tcBorders>
              <w:top w:val="nil"/>
              <w:left w:val="nil"/>
              <w:bottom w:val="single" w:sz="4" w:space="0" w:color="auto"/>
              <w:right w:val="single" w:sz="4" w:space="0" w:color="auto"/>
            </w:tcBorders>
            <w:shd w:val="clear" w:color="auto" w:fill="auto"/>
            <w:noWrap/>
            <w:vAlign w:val="center"/>
            <w:hideMark/>
          </w:tcPr>
          <w:p w14:paraId="4174B5B0"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c>
          <w:tcPr>
            <w:tcW w:w="2151" w:type="dxa"/>
            <w:tcBorders>
              <w:top w:val="nil"/>
              <w:left w:val="nil"/>
              <w:bottom w:val="single" w:sz="4" w:space="0" w:color="auto"/>
              <w:right w:val="single" w:sz="4" w:space="0" w:color="auto"/>
            </w:tcBorders>
            <w:shd w:val="clear" w:color="auto" w:fill="auto"/>
            <w:noWrap/>
            <w:vAlign w:val="center"/>
            <w:hideMark/>
          </w:tcPr>
          <w:p w14:paraId="356AEA12"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r>
      <w:tr w:rsidR="000D2930" w:rsidRPr="00A71096" w14:paraId="7556D33B" w14:textId="77777777" w:rsidTr="005940C5">
        <w:trPr>
          <w:trHeight w:val="292"/>
        </w:trPr>
        <w:tc>
          <w:tcPr>
            <w:tcW w:w="3970" w:type="dxa"/>
            <w:tcBorders>
              <w:top w:val="nil"/>
              <w:left w:val="single" w:sz="4" w:space="0" w:color="auto"/>
              <w:bottom w:val="single" w:sz="4" w:space="0" w:color="auto"/>
              <w:right w:val="single" w:sz="4" w:space="0" w:color="auto"/>
            </w:tcBorders>
            <w:shd w:val="clear" w:color="auto" w:fill="auto"/>
            <w:noWrap/>
            <w:vAlign w:val="center"/>
          </w:tcPr>
          <w:p w14:paraId="301B2081" w14:textId="77777777" w:rsidR="000D2930" w:rsidRPr="00A71096" w:rsidRDefault="000D2930" w:rsidP="005940C5">
            <w:pPr>
              <w:contextualSpacing/>
              <w:jc w:val="both"/>
              <w:rPr>
                <w:rFonts w:ascii="Arial" w:hAnsi="Arial" w:cs="Arial"/>
                <w:color w:val="000000"/>
                <w:sz w:val="22"/>
                <w:szCs w:val="22"/>
                <w:lang w:val="en-GB"/>
              </w:rPr>
            </w:pPr>
            <w:r w:rsidRPr="00A71096">
              <w:rPr>
                <w:rFonts w:ascii="Arial" w:hAnsi="Arial" w:cs="Arial"/>
                <w:color w:val="000000"/>
                <w:sz w:val="22"/>
                <w:szCs w:val="22"/>
                <w:lang w:val="en-GB"/>
              </w:rPr>
              <w:t>University or Research centre</w:t>
            </w:r>
          </w:p>
        </w:tc>
        <w:tc>
          <w:tcPr>
            <w:tcW w:w="1985" w:type="dxa"/>
            <w:tcBorders>
              <w:top w:val="nil"/>
              <w:left w:val="nil"/>
              <w:bottom w:val="single" w:sz="4" w:space="0" w:color="auto"/>
              <w:right w:val="single" w:sz="4" w:space="0" w:color="auto"/>
            </w:tcBorders>
            <w:shd w:val="clear" w:color="auto" w:fill="auto"/>
            <w:noWrap/>
            <w:vAlign w:val="center"/>
          </w:tcPr>
          <w:p w14:paraId="1BBABC46" w14:textId="77777777" w:rsidR="000D2930" w:rsidRPr="00A71096" w:rsidRDefault="000D2930" w:rsidP="005940C5">
            <w:pPr>
              <w:contextualSpacing/>
              <w:jc w:val="center"/>
              <w:rPr>
                <w:rFonts w:ascii="Arial" w:hAnsi="Arial" w:cs="Arial"/>
                <w:color w:val="000000"/>
                <w:sz w:val="22"/>
                <w:szCs w:val="22"/>
                <w:lang w:val="en-GB"/>
              </w:rPr>
            </w:pPr>
            <w:r w:rsidRPr="00A71096">
              <w:rPr>
                <w:rFonts w:ascii="Arial" w:hAnsi="Arial" w:cs="Arial"/>
                <w:color w:val="000000"/>
                <w:sz w:val="22"/>
                <w:szCs w:val="22"/>
                <w:lang w:val="en-GB"/>
              </w:rPr>
              <w:t>No</w:t>
            </w:r>
          </w:p>
        </w:tc>
        <w:tc>
          <w:tcPr>
            <w:tcW w:w="2132" w:type="dxa"/>
            <w:tcBorders>
              <w:top w:val="nil"/>
              <w:left w:val="nil"/>
              <w:bottom w:val="single" w:sz="4" w:space="0" w:color="auto"/>
              <w:right w:val="single" w:sz="4" w:space="0" w:color="auto"/>
            </w:tcBorders>
            <w:shd w:val="clear" w:color="auto" w:fill="auto"/>
            <w:noWrap/>
            <w:vAlign w:val="center"/>
          </w:tcPr>
          <w:p w14:paraId="65D580E0"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c>
          <w:tcPr>
            <w:tcW w:w="2151" w:type="dxa"/>
            <w:tcBorders>
              <w:top w:val="nil"/>
              <w:left w:val="nil"/>
              <w:bottom w:val="single" w:sz="4" w:space="0" w:color="auto"/>
              <w:right w:val="single" w:sz="4" w:space="0" w:color="auto"/>
            </w:tcBorders>
            <w:shd w:val="clear" w:color="auto" w:fill="auto"/>
            <w:noWrap/>
            <w:vAlign w:val="center"/>
          </w:tcPr>
          <w:p w14:paraId="4ABDFB19"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Yes/No</w:t>
            </w:r>
          </w:p>
        </w:tc>
      </w:tr>
      <w:tr w:rsidR="000D2930" w:rsidRPr="00A71096" w14:paraId="3F8A2191" w14:textId="77777777" w:rsidTr="005940C5">
        <w:trPr>
          <w:trHeight w:val="307"/>
        </w:trPr>
        <w:tc>
          <w:tcPr>
            <w:tcW w:w="3970" w:type="dxa"/>
            <w:tcBorders>
              <w:top w:val="nil"/>
              <w:left w:val="single" w:sz="4" w:space="0" w:color="auto"/>
              <w:bottom w:val="single" w:sz="4" w:space="0" w:color="auto"/>
              <w:right w:val="single" w:sz="4" w:space="0" w:color="auto"/>
            </w:tcBorders>
            <w:shd w:val="clear" w:color="auto" w:fill="auto"/>
            <w:noWrap/>
            <w:vAlign w:val="center"/>
            <w:hideMark/>
          </w:tcPr>
          <w:p w14:paraId="1EF286E1" w14:textId="77777777" w:rsidR="000D2930" w:rsidRPr="00A71096" w:rsidRDefault="000D2930" w:rsidP="005940C5">
            <w:pPr>
              <w:contextualSpacing/>
              <w:jc w:val="both"/>
              <w:rPr>
                <w:rFonts w:ascii="Arial" w:hAnsi="Arial" w:cs="Arial"/>
                <w:color w:val="000000" w:themeColor="text1"/>
                <w:sz w:val="22"/>
                <w:szCs w:val="22"/>
                <w:lang w:val="en-GB"/>
              </w:rPr>
            </w:pPr>
            <w:r w:rsidRPr="00A71096">
              <w:rPr>
                <w:rFonts w:ascii="Arial" w:hAnsi="Arial" w:cs="Arial"/>
                <w:color w:val="000000" w:themeColor="text1"/>
                <w:sz w:val="22"/>
                <w:szCs w:val="22"/>
                <w:lang w:val="en-GB"/>
              </w:rPr>
              <w:t>ESA Entity Code (10000xxxxx)</w:t>
            </w:r>
            <w:r w:rsidRPr="00A71096">
              <w:rPr>
                <w:rStyle w:val="FootnoteReference"/>
                <w:rFonts w:cs="Arial"/>
                <w:sz w:val="22"/>
                <w:szCs w:val="22"/>
              </w:rPr>
              <w:t xml:space="preserve"> (</w:t>
            </w:r>
            <w:r w:rsidRPr="00A71096">
              <w:rPr>
                <w:rStyle w:val="FootnoteReference"/>
                <w:rFonts w:cs="Arial"/>
                <w:color w:val="000000"/>
                <w:sz w:val="22"/>
                <w:szCs w:val="22"/>
              </w:rPr>
              <w:footnoteReference w:id="5"/>
            </w:r>
            <w:r w:rsidRPr="00A71096">
              <w:rPr>
                <w:rStyle w:val="FootnoteReference"/>
                <w:rFonts w:cs="Arial"/>
                <w:sz w:val="22"/>
                <w:szCs w:val="22"/>
              </w:rPr>
              <w:t>)</w:t>
            </w:r>
          </w:p>
        </w:tc>
        <w:tc>
          <w:tcPr>
            <w:tcW w:w="1985" w:type="dxa"/>
            <w:tcBorders>
              <w:top w:val="nil"/>
              <w:left w:val="nil"/>
              <w:bottom w:val="single" w:sz="4" w:space="0" w:color="auto"/>
              <w:right w:val="single" w:sz="4" w:space="0" w:color="auto"/>
            </w:tcBorders>
            <w:shd w:val="clear" w:color="auto" w:fill="auto"/>
            <w:noWrap/>
            <w:vAlign w:val="center"/>
            <w:hideMark/>
          </w:tcPr>
          <w:p w14:paraId="592D36BC" w14:textId="77777777" w:rsidR="000D2930" w:rsidRPr="00A71096" w:rsidRDefault="000D2930" w:rsidP="005940C5">
            <w:pPr>
              <w:contextualSpacing/>
              <w:jc w:val="center"/>
              <w:rPr>
                <w:rFonts w:ascii="Arial" w:hAnsi="Arial" w:cs="Arial"/>
                <w:color w:val="000000"/>
                <w:sz w:val="22"/>
                <w:szCs w:val="22"/>
                <w:lang w:val="en-GB"/>
              </w:rPr>
            </w:pPr>
          </w:p>
        </w:tc>
        <w:tc>
          <w:tcPr>
            <w:tcW w:w="2132" w:type="dxa"/>
            <w:tcBorders>
              <w:top w:val="nil"/>
              <w:left w:val="nil"/>
              <w:bottom w:val="single" w:sz="4" w:space="0" w:color="auto"/>
              <w:right w:val="single" w:sz="4" w:space="0" w:color="auto"/>
            </w:tcBorders>
            <w:shd w:val="clear" w:color="auto" w:fill="auto"/>
            <w:noWrap/>
            <w:vAlign w:val="center"/>
            <w:hideMark/>
          </w:tcPr>
          <w:p w14:paraId="3699B1B3" w14:textId="77777777" w:rsidR="000D2930" w:rsidRPr="00A71096" w:rsidRDefault="000D2930" w:rsidP="005940C5">
            <w:pPr>
              <w:contextualSpacing/>
              <w:jc w:val="center"/>
              <w:rPr>
                <w:rFonts w:ascii="Arial" w:hAnsi="Arial" w:cs="Arial"/>
                <w:color w:val="000000"/>
                <w:sz w:val="22"/>
                <w:szCs w:val="22"/>
                <w:lang w:val="en-GB"/>
              </w:rPr>
            </w:pPr>
          </w:p>
        </w:tc>
        <w:tc>
          <w:tcPr>
            <w:tcW w:w="2151" w:type="dxa"/>
            <w:tcBorders>
              <w:top w:val="nil"/>
              <w:left w:val="nil"/>
              <w:bottom w:val="single" w:sz="4" w:space="0" w:color="auto"/>
              <w:right w:val="single" w:sz="4" w:space="0" w:color="auto"/>
            </w:tcBorders>
            <w:shd w:val="clear" w:color="auto" w:fill="auto"/>
            <w:noWrap/>
            <w:vAlign w:val="center"/>
            <w:hideMark/>
          </w:tcPr>
          <w:p w14:paraId="4142ECFB" w14:textId="77777777" w:rsidR="000D2930" w:rsidRPr="00A71096" w:rsidRDefault="000D2930" w:rsidP="005940C5">
            <w:pPr>
              <w:contextualSpacing/>
              <w:jc w:val="center"/>
              <w:rPr>
                <w:rFonts w:ascii="Arial" w:hAnsi="Arial" w:cs="Arial"/>
                <w:color w:val="000000"/>
                <w:sz w:val="22"/>
                <w:szCs w:val="22"/>
                <w:lang w:val="en-GB"/>
              </w:rPr>
            </w:pPr>
          </w:p>
        </w:tc>
      </w:tr>
      <w:tr w:rsidR="000D2930" w:rsidRPr="00A71096" w14:paraId="7CC6B45B" w14:textId="77777777" w:rsidTr="005940C5">
        <w:trPr>
          <w:trHeight w:val="307"/>
        </w:trPr>
        <w:tc>
          <w:tcPr>
            <w:tcW w:w="3970" w:type="dxa"/>
            <w:tcBorders>
              <w:top w:val="nil"/>
              <w:left w:val="single" w:sz="4" w:space="0" w:color="auto"/>
              <w:bottom w:val="single" w:sz="4" w:space="0" w:color="auto"/>
              <w:right w:val="single" w:sz="4" w:space="0" w:color="auto"/>
            </w:tcBorders>
            <w:shd w:val="clear" w:color="auto" w:fill="auto"/>
            <w:noWrap/>
            <w:vAlign w:val="center"/>
          </w:tcPr>
          <w:p w14:paraId="31367CFC" w14:textId="77777777" w:rsidR="000D2930" w:rsidRPr="00A71096" w:rsidRDefault="000D2930" w:rsidP="005940C5">
            <w:pPr>
              <w:contextualSpacing/>
              <w:jc w:val="both"/>
              <w:rPr>
                <w:rFonts w:ascii="Arial" w:hAnsi="Arial" w:cs="Arial"/>
                <w:color w:val="000000"/>
                <w:sz w:val="22"/>
                <w:szCs w:val="22"/>
                <w:lang w:val="en-GB"/>
              </w:rPr>
            </w:pPr>
            <w:r w:rsidRPr="00A71096">
              <w:rPr>
                <w:rFonts w:ascii="Arial" w:hAnsi="Arial" w:cs="Arial"/>
                <w:color w:val="000000"/>
                <w:sz w:val="22"/>
                <w:szCs w:val="22"/>
                <w:lang w:val="en-GB"/>
              </w:rPr>
              <w:t>ESA Business Unit Code (80000xxxxx)</w:t>
            </w:r>
          </w:p>
        </w:tc>
        <w:tc>
          <w:tcPr>
            <w:tcW w:w="1985" w:type="dxa"/>
            <w:tcBorders>
              <w:top w:val="nil"/>
              <w:left w:val="nil"/>
              <w:bottom w:val="single" w:sz="4" w:space="0" w:color="auto"/>
              <w:right w:val="single" w:sz="4" w:space="0" w:color="auto"/>
            </w:tcBorders>
            <w:shd w:val="clear" w:color="auto" w:fill="auto"/>
            <w:noWrap/>
            <w:vAlign w:val="center"/>
          </w:tcPr>
          <w:p w14:paraId="1265AA10" w14:textId="77777777" w:rsidR="000D2930" w:rsidRPr="00A71096" w:rsidRDefault="000D2930" w:rsidP="005940C5">
            <w:pPr>
              <w:contextualSpacing/>
              <w:jc w:val="center"/>
              <w:rPr>
                <w:rFonts w:ascii="Arial" w:hAnsi="Arial" w:cs="Arial"/>
                <w:color w:val="000000"/>
                <w:sz w:val="22"/>
                <w:szCs w:val="22"/>
                <w:lang w:val="en-GB"/>
              </w:rPr>
            </w:pPr>
          </w:p>
        </w:tc>
        <w:tc>
          <w:tcPr>
            <w:tcW w:w="2132" w:type="dxa"/>
            <w:tcBorders>
              <w:top w:val="nil"/>
              <w:left w:val="nil"/>
              <w:bottom w:val="single" w:sz="4" w:space="0" w:color="auto"/>
              <w:right w:val="single" w:sz="4" w:space="0" w:color="auto"/>
            </w:tcBorders>
            <w:shd w:val="clear" w:color="auto" w:fill="auto"/>
            <w:noWrap/>
            <w:vAlign w:val="center"/>
          </w:tcPr>
          <w:p w14:paraId="6139EB79" w14:textId="77777777" w:rsidR="000D2930" w:rsidRPr="00A71096" w:rsidRDefault="000D2930" w:rsidP="005940C5">
            <w:pPr>
              <w:contextualSpacing/>
              <w:jc w:val="center"/>
              <w:rPr>
                <w:rFonts w:ascii="Arial" w:hAnsi="Arial" w:cs="Arial"/>
                <w:color w:val="000000"/>
                <w:sz w:val="22"/>
                <w:szCs w:val="22"/>
                <w:lang w:val="en-GB"/>
              </w:rPr>
            </w:pPr>
          </w:p>
        </w:tc>
        <w:tc>
          <w:tcPr>
            <w:tcW w:w="2151" w:type="dxa"/>
            <w:tcBorders>
              <w:top w:val="nil"/>
              <w:left w:val="nil"/>
              <w:bottom w:val="single" w:sz="4" w:space="0" w:color="auto"/>
              <w:right w:val="single" w:sz="4" w:space="0" w:color="auto"/>
            </w:tcBorders>
            <w:shd w:val="clear" w:color="auto" w:fill="auto"/>
            <w:noWrap/>
            <w:vAlign w:val="center"/>
          </w:tcPr>
          <w:p w14:paraId="060B5BA0" w14:textId="77777777" w:rsidR="000D2930" w:rsidRPr="00A71096" w:rsidRDefault="000D2930" w:rsidP="005940C5">
            <w:pPr>
              <w:contextualSpacing/>
              <w:jc w:val="center"/>
              <w:rPr>
                <w:rFonts w:ascii="Arial" w:hAnsi="Arial" w:cs="Arial"/>
                <w:color w:val="000000"/>
                <w:sz w:val="22"/>
                <w:szCs w:val="22"/>
                <w:lang w:val="en-GB"/>
              </w:rPr>
            </w:pPr>
          </w:p>
        </w:tc>
      </w:tr>
      <w:tr w:rsidR="000D2930" w:rsidRPr="00A71096" w14:paraId="70DB51C1" w14:textId="77777777" w:rsidTr="005940C5">
        <w:trPr>
          <w:trHeight w:val="288"/>
        </w:trPr>
        <w:tc>
          <w:tcPr>
            <w:tcW w:w="3970" w:type="dxa"/>
            <w:tcBorders>
              <w:top w:val="nil"/>
              <w:left w:val="single" w:sz="4" w:space="0" w:color="auto"/>
              <w:bottom w:val="single" w:sz="4" w:space="0" w:color="auto"/>
              <w:right w:val="single" w:sz="4" w:space="0" w:color="auto"/>
            </w:tcBorders>
            <w:shd w:val="clear" w:color="auto" w:fill="auto"/>
            <w:noWrap/>
            <w:vAlign w:val="center"/>
            <w:hideMark/>
          </w:tcPr>
          <w:p w14:paraId="6E01FFD7" w14:textId="77777777" w:rsidR="000D2930" w:rsidRPr="00A71096" w:rsidRDefault="000D2930" w:rsidP="005940C5">
            <w:pPr>
              <w:contextualSpacing/>
              <w:jc w:val="both"/>
              <w:rPr>
                <w:rFonts w:ascii="Arial" w:hAnsi="Arial" w:cs="Arial"/>
                <w:color w:val="000000"/>
                <w:sz w:val="22"/>
                <w:szCs w:val="22"/>
                <w:lang w:val="en-GB"/>
              </w:rPr>
            </w:pPr>
            <w:r w:rsidRPr="00A71096">
              <w:rPr>
                <w:rFonts w:ascii="Arial" w:hAnsi="Arial" w:cs="Arial"/>
                <w:color w:val="000000"/>
                <w:sz w:val="22"/>
                <w:szCs w:val="22"/>
                <w:lang w:val="en-GB"/>
              </w:rPr>
              <w:t>Country (ISO Code)</w:t>
            </w:r>
          </w:p>
        </w:tc>
        <w:tc>
          <w:tcPr>
            <w:tcW w:w="1985" w:type="dxa"/>
            <w:tcBorders>
              <w:top w:val="nil"/>
              <w:left w:val="nil"/>
              <w:bottom w:val="single" w:sz="4" w:space="0" w:color="auto"/>
              <w:right w:val="single" w:sz="4" w:space="0" w:color="auto"/>
            </w:tcBorders>
            <w:shd w:val="clear" w:color="auto" w:fill="auto"/>
            <w:noWrap/>
            <w:vAlign w:val="center"/>
            <w:hideMark/>
          </w:tcPr>
          <w:p w14:paraId="5DC0D3D0" w14:textId="77777777" w:rsidR="000D2930" w:rsidRPr="00A71096" w:rsidRDefault="000D2930" w:rsidP="005940C5">
            <w:pPr>
              <w:contextualSpacing/>
              <w:jc w:val="center"/>
              <w:rPr>
                <w:rFonts w:ascii="Arial" w:hAnsi="Arial" w:cs="Arial"/>
                <w:color w:val="000000"/>
                <w:sz w:val="22"/>
                <w:szCs w:val="22"/>
                <w:lang w:val="en-GB"/>
              </w:rPr>
            </w:pPr>
          </w:p>
        </w:tc>
        <w:tc>
          <w:tcPr>
            <w:tcW w:w="2132" w:type="dxa"/>
            <w:tcBorders>
              <w:top w:val="nil"/>
              <w:left w:val="nil"/>
              <w:bottom w:val="single" w:sz="4" w:space="0" w:color="auto"/>
              <w:right w:val="single" w:sz="4" w:space="0" w:color="auto"/>
            </w:tcBorders>
            <w:shd w:val="clear" w:color="auto" w:fill="auto"/>
            <w:noWrap/>
            <w:vAlign w:val="center"/>
            <w:hideMark/>
          </w:tcPr>
          <w:p w14:paraId="498AC461" w14:textId="77777777" w:rsidR="000D2930" w:rsidRPr="00A71096" w:rsidRDefault="000D2930" w:rsidP="005940C5">
            <w:pPr>
              <w:contextualSpacing/>
              <w:jc w:val="center"/>
              <w:rPr>
                <w:rFonts w:ascii="Arial" w:hAnsi="Arial" w:cs="Arial"/>
                <w:color w:val="000000"/>
                <w:sz w:val="22"/>
                <w:szCs w:val="22"/>
                <w:lang w:val="en-GB"/>
              </w:rPr>
            </w:pPr>
          </w:p>
        </w:tc>
        <w:tc>
          <w:tcPr>
            <w:tcW w:w="2151" w:type="dxa"/>
            <w:tcBorders>
              <w:top w:val="nil"/>
              <w:left w:val="nil"/>
              <w:bottom w:val="single" w:sz="4" w:space="0" w:color="auto"/>
              <w:right w:val="single" w:sz="4" w:space="0" w:color="auto"/>
            </w:tcBorders>
            <w:shd w:val="clear" w:color="auto" w:fill="auto"/>
            <w:noWrap/>
            <w:vAlign w:val="center"/>
            <w:hideMark/>
          </w:tcPr>
          <w:p w14:paraId="6B9C93B4" w14:textId="77777777" w:rsidR="000D2930" w:rsidRPr="00A71096" w:rsidRDefault="000D2930" w:rsidP="005940C5">
            <w:pPr>
              <w:contextualSpacing/>
              <w:jc w:val="center"/>
              <w:rPr>
                <w:rFonts w:ascii="Arial" w:hAnsi="Arial" w:cs="Arial"/>
                <w:color w:val="000000"/>
                <w:sz w:val="22"/>
                <w:szCs w:val="22"/>
                <w:lang w:val="en-GB"/>
              </w:rPr>
            </w:pPr>
          </w:p>
        </w:tc>
      </w:tr>
      <w:tr w:rsidR="000D2930" w:rsidRPr="00A71096" w14:paraId="3D8969D2" w14:textId="77777777" w:rsidTr="005940C5">
        <w:trPr>
          <w:trHeight w:val="273"/>
        </w:trPr>
        <w:tc>
          <w:tcPr>
            <w:tcW w:w="397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28DC5293" w14:textId="77777777" w:rsidR="000D2930" w:rsidRPr="00A71096" w:rsidRDefault="000D2930" w:rsidP="005940C5">
            <w:pPr>
              <w:contextualSpacing/>
              <w:jc w:val="both"/>
              <w:rPr>
                <w:rFonts w:ascii="Arial" w:hAnsi="Arial" w:cs="Arial"/>
                <w:color w:val="000000"/>
                <w:sz w:val="22"/>
                <w:szCs w:val="22"/>
                <w:lang w:val="en-GB"/>
              </w:rPr>
            </w:pPr>
            <w:r w:rsidRPr="00A71096">
              <w:rPr>
                <w:rFonts w:ascii="Arial" w:hAnsi="Arial" w:cs="Arial"/>
                <w:color w:val="000000"/>
                <w:sz w:val="22"/>
                <w:szCs w:val="22"/>
                <w:lang w:val="en-GB"/>
              </w:rPr>
              <w:t>Price Type</w:t>
            </w:r>
          </w:p>
        </w:tc>
        <w:tc>
          <w:tcPr>
            <w:tcW w:w="1985" w:type="dxa"/>
            <w:tcBorders>
              <w:top w:val="single" w:sz="4" w:space="0" w:color="auto"/>
              <w:left w:val="nil"/>
              <w:bottom w:val="single" w:sz="4" w:space="0" w:color="auto"/>
              <w:right w:val="single" w:sz="4" w:space="0" w:color="auto"/>
            </w:tcBorders>
            <w:shd w:val="clear" w:color="auto" w:fill="auto"/>
            <w:noWrap/>
            <w:vAlign w:val="center"/>
            <w:hideMark/>
          </w:tcPr>
          <w:p w14:paraId="275895D0" w14:textId="77777777" w:rsidR="000D2930" w:rsidRPr="00A71096" w:rsidRDefault="000D2930" w:rsidP="005940C5">
            <w:pPr>
              <w:contextualSpacing/>
              <w:jc w:val="center"/>
              <w:rPr>
                <w:rFonts w:ascii="Arial" w:hAnsi="Arial" w:cs="Arial"/>
                <w:color w:val="000000"/>
                <w:sz w:val="22"/>
                <w:szCs w:val="22"/>
                <w:lang w:val="en-GB"/>
              </w:rPr>
            </w:pPr>
            <w:r w:rsidRPr="07043119">
              <w:rPr>
                <w:rFonts w:ascii="Arial" w:hAnsi="Arial" w:cs="Arial"/>
                <w:color w:val="000000" w:themeColor="text1"/>
                <w:sz w:val="22"/>
                <w:szCs w:val="22"/>
                <w:lang w:val="en-GB"/>
              </w:rPr>
              <w:t>FFP</w:t>
            </w:r>
          </w:p>
        </w:tc>
        <w:tc>
          <w:tcPr>
            <w:tcW w:w="2132" w:type="dxa"/>
            <w:tcBorders>
              <w:top w:val="single" w:sz="4" w:space="0" w:color="auto"/>
              <w:left w:val="nil"/>
              <w:bottom w:val="single" w:sz="4" w:space="0" w:color="auto"/>
              <w:right w:val="single" w:sz="4" w:space="0" w:color="auto"/>
            </w:tcBorders>
            <w:shd w:val="clear" w:color="auto" w:fill="auto"/>
            <w:noWrap/>
            <w:vAlign w:val="center"/>
            <w:hideMark/>
          </w:tcPr>
          <w:p w14:paraId="0C782030" w14:textId="77777777" w:rsidR="000D2930" w:rsidRPr="00A71096" w:rsidRDefault="000D2930" w:rsidP="005940C5">
            <w:pPr>
              <w:contextualSpacing/>
              <w:jc w:val="center"/>
              <w:rPr>
                <w:rFonts w:ascii="Arial" w:hAnsi="Arial" w:cs="Arial"/>
                <w:color w:val="000000"/>
                <w:sz w:val="22"/>
                <w:szCs w:val="22"/>
                <w:lang w:val="en-GB"/>
              </w:rPr>
            </w:pPr>
          </w:p>
        </w:tc>
        <w:tc>
          <w:tcPr>
            <w:tcW w:w="2151" w:type="dxa"/>
            <w:tcBorders>
              <w:top w:val="single" w:sz="4" w:space="0" w:color="auto"/>
              <w:left w:val="nil"/>
              <w:bottom w:val="single" w:sz="4" w:space="0" w:color="auto"/>
              <w:right w:val="single" w:sz="4" w:space="0" w:color="auto"/>
            </w:tcBorders>
            <w:shd w:val="clear" w:color="auto" w:fill="auto"/>
            <w:noWrap/>
            <w:vAlign w:val="center"/>
            <w:hideMark/>
          </w:tcPr>
          <w:p w14:paraId="777779D2" w14:textId="77777777" w:rsidR="000D2930" w:rsidRPr="00A71096" w:rsidRDefault="000D2930" w:rsidP="005940C5">
            <w:pPr>
              <w:contextualSpacing/>
              <w:jc w:val="center"/>
              <w:rPr>
                <w:rFonts w:ascii="Arial" w:hAnsi="Arial" w:cs="Arial"/>
                <w:color w:val="000000"/>
                <w:sz w:val="22"/>
                <w:szCs w:val="22"/>
                <w:lang w:val="en-GB"/>
              </w:rPr>
            </w:pPr>
          </w:p>
        </w:tc>
      </w:tr>
      <w:tr w:rsidR="000D2930" w:rsidRPr="00A71096" w14:paraId="5D51BAF9" w14:textId="77777777" w:rsidTr="005940C5">
        <w:trPr>
          <w:trHeight w:val="273"/>
        </w:trPr>
        <w:tc>
          <w:tcPr>
            <w:tcW w:w="3970"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BAD72EE" w14:textId="77777777" w:rsidR="000D2930" w:rsidRPr="00A71096" w:rsidRDefault="000D2930" w:rsidP="005940C5">
            <w:pPr>
              <w:contextualSpacing/>
              <w:jc w:val="both"/>
              <w:rPr>
                <w:rFonts w:ascii="Arial" w:hAnsi="Arial" w:cs="Arial"/>
                <w:color w:val="000000"/>
                <w:sz w:val="22"/>
                <w:szCs w:val="22"/>
                <w:lang w:val="en-GB"/>
              </w:rPr>
            </w:pPr>
            <w:r w:rsidRPr="07043119">
              <w:rPr>
                <w:rFonts w:ascii="Arial" w:hAnsi="Arial" w:cs="Arial"/>
                <w:color w:val="000000" w:themeColor="text1"/>
                <w:sz w:val="22"/>
                <w:szCs w:val="22"/>
                <w:lang w:val="en-GB"/>
              </w:rPr>
              <w:t>Price in Euro</w:t>
            </w:r>
          </w:p>
        </w:tc>
        <w:tc>
          <w:tcPr>
            <w:tcW w:w="1985" w:type="dxa"/>
            <w:tcBorders>
              <w:top w:val="single" w:sz="4" w:space="0" w:color="auto"/>
              <w:left w:val="nil"/>
              <w:bottom w:val="single" w:sz="4" w:space="0" w:color="auto"/>
              <w:right w:val="single" w:sz="4" w:space="0" w:color="auto"/>
            </w:tcBorders>
            <w:shd w:val="clear" w:color="auto" w:fill="auto"/>
            <w:noWrap/>
            <w:vAlign w:val="center"/>
          </w:tcPr>
          <w:p w14:paraId="281F05E7" w14:textId="77777777" w:rsidR="000D2930" w:rsidRPr="00A71096" w:rsidRDefault="000D2930" w:rsidP="005940C5">
            <w:pPr>
              <w:contextualSpacing/>
              <w:jc w:val="center"/>
              <w:rPr>
                <w:rFonts w:ascii="Arial" w:hAnsi="Arial" w:cs="Arial"/>
                <w:color w:val="000000"/>
                <w:sz w:val="22"/>
                <w:szCs w:val="22"/>
                <w:lang w:val="en-GB"/>
              </w:rPr>
            </w:pPr>
          </w:p>
        </w:tc>
        <w:tc>
          <w:tcPr>
            <w:tcW w:w="2132" w:type="dxa"/>
            <w:tcBorders>
              <w:top w:val="single" w:sz="4" w:space="0" w:color="auto"/>
              <w:left w:val="nil"/>
              <w:bottom w:val="single" w:sz="4" w:space="0" w:color="auto"/>
              <w:right w:val="single" w:sz="4" w:space="0" w:color="auto"/>
            </w:tcBorders>
            <w:shd w:val="clear" w:color="auto" w:fill="auto"/>
            <w:vAlign w:val="center"/>
          </w:tcPr>
          <w:p w14:paraId="493248E8" w14:textId="77777777" w:rsidR="000D2930" w:rsidRPr="00A71096" w:rsidRDefault="000D2930" w:rsidP="005940C5">
            <w:pPr>
              <w:contextualSpacing/>
              <w:jc w:val="center"/>
              <w:rPr>
                <w:rFonts w:ascii="Arial" w:hAnsi="Arial" w:cs="Arial"/>
                <w:color w:val="000000"/>
                <w:sz w:val="22"/>
                <w:szCs w:val="22"/>
                <w:lang w:val="en-GB"/>
              </w:rPr>
            </w:pPr>
          </w:p>
        </w:tc>
        <w:tc>
          <w:tcPr>
            <w:tcW w:w="2151" w:type="dxa"/>
            <w:tcBorders>
              <w:top w:val="single" w:sz="4" w:space="0" w:color="auto"/>
              <w:left w:val="nil"/>
              <w:bottom w:val="single" w:sz="4" w:space="0" w:color="auto"/>
              <w:right w:val="single" w:sz="4" w:space="0" w:color="auto"/>
            </w:tcBorders>
            <w:shd w:val="clear" w:color="auto" w:fill="auto"/>
            <w:vAlign w:val="center"/>
          </w:tcPr>
          <w:p w14:paraId="2923CBE4" w14:textId="77777777" w:rsidR="000D2930" w:rsidRPr="00A71096" w:rsidRDefault="000D2930" w:rsidP="005940C5">
            <w:pPr>
              <w:contextualSpacing/>
              <w:jc w:val="center"/>
              <w:rPr>
                <w:rFonts w:ascii="Arial" w:hAnsi="Arial" w:cs="Arial"/>
                <w:color w:val="000000"/>
                <w:sz w:val="22"/>
                <w:szCs w:val="22"/>
                <w:lang w:val="en-GB"/>
              </w:rPr>
            </w:pPr>
          </w:p>
        </w:tc>
      </w:tr>
      <w:tr w:rsidR="000D2930" w:rsidRPr="00A71096" w14:paraId="68A35D2A" w14:textId="77777777" w:rsidTr="005940C5">
        <w:trPr>
          <w:trHeight w:val="273"/>
        </w:trPr>
        <w:tc>
          <w:tcPr>
            <w:tcW w:w="3970" w:type="dxa"/>
            <w:tcBorders>
              <w:top w:val="single" w:sz="4" w:space="0" w:color="auto"/>
              <w:left w:val="single" w:sz="4" w:space="0" w:color="auto"/>
              <w:bottom w:val="single" w:sz="4" w:space="0" w:color="auto"/>
              <w:right w:val="single" w:sz="4" w:space="0" w:color="auto"/>
            </w:tcBorders>
            <w:shd w:val="clear" w:color="auto" w:fill="auto"/>
            <w:noWrap/>
            <w:vAlign w:val="center"/>
          </w:tcPr>
          <w:p w14:paraId="237ED7CC" w14:textId="77777777" w:rsidR="000D2930" w:rsidRPr="00A71096" w:rsidRDefault="000D2930" w:rsidP="005940C5">
            <w:pPr>
              <w:autoSpaceDE w:val="0"/>
              <w:autoSpaceDN w:val="0"/>
              <w:adjustRightInd w:val="0"/>
              <w:spacing w:line="240" w:lineRule="auto"/>
              <w:rPr>
                <w:rFonts w:ascii="Arial" w:eastAsiaTheme="minorHAnsi" w:hAnsi="Arial" w:cs="Arial"/>
                <w:sz w:val="22"/>
                <w:szCs w:val="22"/>
                <w:lang w:val="en-GB"/>
              </w:rPr>
            </w:pPr>
            <w:r w:rsidRPr="00A71096">
              <w:rPr>
                <w:rFonts w:ascii="Arial" w:eastAsiaTheme="minorHAnsi" w:hAnsi="Arial" w:cs="Arial"/>
                <w:sz w:val="22"/>
                <w:szCs w:val="22"/>
                <w:lang w:val="en-GB"/>
              </w:rPr>
              <w:t>ESA co-funded parts/contribution</w:t>
            </w:r>
          </w:p>
        </w:tc>
        <w:tc>
          <w:tcPr>
            <w:tcW w:w="1985" w:type="dxa"/>
            <w:tcBorders>
              <w:top w:val="single" w:sz="4" w:space="0" w:color="auto"/>
              <w:left w:val="nil"/>
              <w:bottom w:val="single" w:sz="4" w:space="0" w:color="auto"/>
              <w:right w:val="single" w:sz="4" w:space="0" w:color="auto"/>
            </w:tcBorders>
            <w:shd w:val="clear" w:color="auto" w:fill="auto"/>
            <w:noWrap/>
            <w:vAlign w:val="center"/>
          </w:tcPr>
          <w:p w14:paraId="542971D1" w14:textId="77777777" w:rsidR="000D2930" w:rsidRPr="00A71096" w:rsidRDefault="000D2930" w:rsidP="005940C5">
            <w:pPr>
              <w:contextualSpacing/>
              <w:jc w:val="center"/>
              <w:rPr>
                <w:rFonts w:ascii="Arial" w:hAnsi="Arial" w:cs="Arial"/>
                <w:color w:val="000000"/>
                <w:sz w:val="22"/>
                <w:szCs w:val="22"/>
                <w:lang w:val="en-GB"/>
              </w:rPr>
            </w:pPr>
          </w:p>
        </w:tc>
        <w:tc>
          <w:tcPr>
            <w:tcW w:w="2132" w:type="dxa"/>
            <w:tcBorders>
              <w:top w:val="single" w:sz="4" w:space="0" w:color="auto"/>
              <w:left w:val="nil"/>
              <w:bottom w:val="single" w:sz="4" w:space="0" w:color="auto"/>
              <w:right w:val="single" w:sz="4" w:space="0" w:color="auto"/>
            </w:tcBorders>
            <w:shd w:val="clear" w:color="auto" w:fill="auto"/>
            <w:vAlign w:val="center"/>
          </w:tcPr>
          <w:p w14:paraId="55004E6B" w14:textId="77777777" w:rsidR="000D2930" w:rsidRPr="00A71096" w:rsidRDefault="000D2930" w:rsidP="005940C5">
            <w:pPr>
              <w:contextualSpacing/>
              <w:jc w:val="center"/>
              <w:rPr>
                <w:rFonts w:ascii="Arial" w:hAnsi="Arial" w:cs="Arial"/>
                <w:color w:val="000000"/>
                <w:sz w:val="22"/>
                <w:szCs w:val="22"/>
                <w:lang w:val="en-GB"/>
              </w:rPr>
            </w:pPr>
          </w:p>
        </w:tc>
        <w:tc>
          <w:tcPr>
            <w:tcW w:w="2151" w:type="dxa"/>
            <w:tcBorders>
              <w:top w:val="single" w:sz="4" w:space="0" w:color="auto"/>
              <w:left w:val="nil"/>
              <w:bottom w:val="single" w:sz="4" w:space="0" w:color="auto"/>
              <w:right w:val="single" w:sz="4" w:space="0" w:color="auto"/>
            </w:tcBorders>
            <w:shd w:val="clear" w:color="auto" w:fill="auto"/>
            <w:vAlign w:val="center"/>
          </w:tcPr>
          <w:p w14:paraId="07CD4381" w14:textId="77777777" w:rsidR="000D2930" w:rsidRPr="00A71096" w:rsidRDefault="000D2930" w:rsidP="005940C5">
            <w:pPr>
              <w:contextualSpacing/>
              <w:jc w:val="center"/>
              <w:rPr>
                <w:rFonts w:ascii="Arial" w:hAnsi="Arial" w:cs="Arial"/>
                <w:color w:val="000000"/>
                <w:sz w:val="22"/>
                <w:szCs w:val="22"/>
                <w:lang w:val="en-GB"/>
              </w:rPr>
            </w:pPr>
          </w:p>
        </w:tc>
      </w:tr>
    </w:tbl>
    <w:p w14:paraId="5E3A0207" w14:textId="77777777" w:rsidR="000D2930" w:rsidRPr="00A71096" w:rsidRDefault="000D2930" w:rsidP="000D2930">
      <w:pPr>
        <w:pStyle w:val="Default"/>
        <w:tabs>
          <w:tab w:val="left" w:pos="540"/>
        </w:tabs>
        <w:ind w:left="996"/>
        <w:jc w:val="both"/>
        <w:rPr>
          <w:rFonts w:ascii="Arial" w:hAnsi="Arial" w:cs="Arial"/>
          <w:i/>
          <w:sz w:val="22"/>
          <w:szCs w:val="22"/>
        </w:rPr>
      </w:pPr>
    </w:p>
    <w:p w14:paraId="726CA45A" w14:textId="77777777" w:rsidR="000D2930" w:rsidRPr="00A71096" w:rsidRDefault="000D2930" w:rsidP="000D2930">
      <w:pPr>
        <w:pStyle w:val="Default"/>
        <w:tabs>
          <w:tab w:val="left" w:pos="540"/>
        </w:tabs>
        <w:ind w:left="996"/>
        <w:jc w:val="both"/>
        <w:rPr>
          <w:rFonts w:ascii="Arial" w:hAnsi="Arial" w:cs="Arial"/>
          <w:i/>
          <w:sz w:val="22"/>
          <w:szCs w:val="22"/>
        </w:rPr>
      </w:pPr>
    </w:p>
    <w:p w14:paraId="4CE9FA6B" w14:textId="77777777" w:rsidR="000D2930" w:rsidRPr="00A71096" w:rsidRDefault="000D2930" w:rsidP="000D2930">
      <w:pPr>
        <w:pStyle w:val="Default"/>
        <w:tabs>
          <w:tab w:val="left" w:pos="540"/>
        </w:tabs>
        <w:ind w:left="284"/>
        <w:rPr>
          <w:rFonts w:ascii="Arial" w:eastAsia="Times New Roman" w:hAnsi="Arial" w:cs="Arial"/>
          <w:color w:val="auto"/>
          <w:sz w:val="22"/>
          <w:szCs w:val="22"/>
        </w:rPr>
      </w:pPr>
      <w:r w:rsidRPr="00A71096">
        <w:rPr>
          <w:rFonts w:ascii="Arial" w:eastAsia="Times New Roman" w:hAnsi="Arial" w:cs="Arial"/>
          <w:color w:val="auto"/>
          <w:sz w:val="22"/>
          <w:szCs w:val="22"/>
        </w:rPr>
        <w:t xml:space="preserve">The total request for ESA co-funding (Prime + </w:t>
      </w:r>
      <w:proofErr w:type="spellStart"/>
      <w:r w:rsidRPr="00A71096">
        <w:rPr>
          <w:rFonts w:ascii="Arial" w:eastAsia="Times New Roman" w:hAnsi="Arial" w:cs="Arial"/>
          <w:color w:val="auto"/>
          <w:sz w:val="22"/>
          <w:szCs w:val="22"/>
        </w:rPr>
        <w:t>Subcos</w:t>
      </w:r>
      <w:proofErr w:type="spellEnd"/>
      <w:r w:rsidRPr="00A71096">
        <w:rPr>
          <w:rFonts w:ascii="Arial" w:eastAsia="Times New Roman" w:hAnsi="Arial" w:cs="Arial"/>
          <w:color w:val="auto"/>
          <w:sz w:val="22"/>
          <w:szCs w:val="22"/>
        </w:rPr>
        <w:t xml:space="preserve">) is   </w:t>
      </w:r>
      <w:r w:rsidRPr="00A71096">
        <w:rPr>
          <w:rFonts w:ascii="Arial" w:hAnsi="Arial" w:cs="Arial"/>
          <w:b/>
          <w:i/>
          <w:color w:val="FF0000"/>
          <w:sz w:val="22"/>
          <w:szCs w:val="22"/>
        </w:rPr>
        <w:t xml:space="preserve">....   </w:t>
      </w:r>
      <w:r w:rsidRPr="00A71096">
        <w:rPr>
          <w:rFonts w:ascii="Arial" w:eastAsia="Times New Roman" w:hAnsi="Arial" w:cs="Arial"/>
          <w:color w:val="auto"/>
          <w:sz w:val="22"/>
          <w:szCs w:val="22"/>
        </w:rPr>
        <w:t>EUR</w:t>
      </w:r>
    </w:p>
    <w:p w14:paraId="4738C019" w14:textId="77777777" w:rsidR="000D2930" w:rsidRPr="00A71096" w:rsidRDefault="000D2930" w:rsidP="000D2930">
      <w:pPr>
        <w:pStyle w:val="Default"/>
        <w:tabs>
          <w:tab w:val="left" w:pos="540"/>
        </w:tabs>
        <w:ind w:left="996"/>
        <w:jc w:val="both"/>
        <w:rPr>
          <w:rFonts w:ascii="Arial" w:hAnsi="Arial" w:cs="Arial"/>
          <w:i/>
          <w:sz w:val="22"/>
          <w:szCs w:val="22"/>
        </w:rPr>
      </w:pPr>
    </w:p>
    <w:p w14:paraId="672E6821" w14:textId="77777777" w:rsidR="000D2930" w:rsidRPr="00A71096" w:rsidRDefault="000D2930" w:rsidP="000D2930">
      <w:pPr>
        <w:pStyle w:val="Default"/>
        <w:tabs>
          <w:tab w:val="left" w:pos="540"/>
        </w:tabs>
        <w:ind w:left="996"/>
        <w:jc w:val="both"/>
        <w:rPr>
          <w:rFonts w:ascii="Arial" w:hAnsi="Arial" w:cs="Arial"/>
          <w:i/>
          <w:sz w:val="22"/>
          <w:szCs w:val="22"/>
        </w:rPr>
      </w:pPr>
    </w:p>
    <w:p w14:paraId="7A5DAD26" w14:textId="77777777" w:rsidR="000D2930" w:rsidRPr="00A71096" w:rsidRDefault="000D2930" w:rsidP="000D2930">
      <w:pPr>
        <w:pStyle w:val="ListParagraph"/>
        <w:ind w:hanging="436"/>
        <w:jc w:val="both"/>
        <w:rPr>
          <w:rFonts w:ascii="Arial" w:hAnsi="Arial" w:cs="Arial"/>
          <w:b/>
          <w:sz w:val="22"/>
          <w:szCs w:val="22"/>
          <w:lang w:val="en-GB"/>
        </w:rPr>
      </w:pPr>
      <w:r w:rsidRPr="00A71096">
        <w:rPr>
          <w:rFonts w:ascii="Arial" w:hAnsi="Arial" w:cs="Arial"/>
          <w:b/>
          <w:sz w:val="22"/>
          <w:szCs w:val="22"/>
          <w:lang w:val="en-GB"/>
        </w:rPr>
        <w:t xml:space="preserve">Geographical Distribution within the Tendering Team </w:t>
      </w:r>
    </w:p>
    <w:p w14:paraId="76C891F9" w14:textId="77777777" w:rsidR="000D2930" w:rsidRPr="00A71096" w:rsidRDefault="000D2930" w:rsidP="000D2930">
      <w:pPr>
        <w:pStyle w:val="ListParagraph"/>
        <w:ind w:hanging="436"/>
        <w:jc w:val="both"/>
        <w:rPr>
          <w:rFonts w:ascii="Arial" w:hAnsi="Arial" w:cs="Arial"/>
          <w:sz w:val="22"/>
          <w:szCs w:val="22"/>
          <w:lang w:val="en-GB"/>
        </w:rPr>
      </w:pPr>
      <w:r w:rsidRPr="00A71096">
        <w:rPr>
          <w:rFonts w:ascii="Arial" w:hAnsi="Arial" w:cs="Arial"/>
          <w:sz w:val="22"/>
          <w:szCs w:val="22"/>
          <w:lang w:val="en-GB"/>
        </w:rPr>
        <w:t>(</w:t>
      </w:r>
      <w:proofErr w:type="gramStart"/>
      <w:r w:rsidRPr="00A71096">
        <w:rPr>
          <w:rFonts w:ascii="Arial" w:hAnsi="Arial" w:cs="Arial"/>
          <w:sz w:val="22"/>
          <w:szCs w:val="22"/>
          <w:lang w:val="en-GB"/>
        </w:rPr>
        <w:t>for</w:t>
      </w:r>
      <w:proofErr w:type="gramEnd"/>
      <w:r w:rsidRPr="00A71096">
        <w:rPr>
          <w:rFonts w:ascii="Arial" w:hAnsi="Arial" w:cs="Arial"/>
          <w:sz w:val="22"/>
          <w:szCs w:val="22"/>
          <w:lang w:val="en-GB"/>
        </w:rPr>
        <w:t xml:space="preserve"> Prime and Subcontractors only, not for suppliers):</w:t>
      </w:r>
    </w:p>
    <w:p w14:paraId="0794F160" w14:textId="77777777" w:rsidR="000D2930" w:rsidRPr="00A71096" w:rsidRDefault="000D2930" w:rsidP="000D2930">
      <w:pPr>
        <w:pStyle w:val="ListParagraph"/>
        <w:ind w:left="996"/>
        <w:jc w:val="center"/>
        <w:rPr>
          <w:rFonts w:ascii="Arial" w:hAnsi="Arial" w:cs="Arial"/>
          <w:sz w:val="22"/>
          <w:szCs w:val="22"/>
          <w:lang w:val="en-GB"/>
        </w:rPr>
      </w:pPr>
    </w:p>
    <w:tbl>
      <w:tblPr>
        <w:tblStyle w:val="TableGrid"/>
        <w:tblW w:w="0" w:type="auto"/>
        <w:tblInd w:w="279" w:type="dxa"/>
        <w:tblLook w:val="04A0" w:firstRow="1" w:lastRow="0" w:firstColumn="1" w:lastColumn="0" w:noHBand="0" w:noVBand="1"/>
      </w:tblPr>
      <w:tblGrid>
        <w:gridCol w:w="2879"/>
        <w:gridCol w:w="4394"/>
      </w:tblGrid>
      <w:tr w:rsidR="000D2930" w:rsidRPr="00A71096" w14:paraId="68EE7C19" w14:textId="77777777" w:rsidTr="005940C5">
        <w:trPr>
          <w:trHeight w:val="555"/>
        </w:trPr>
        <w:tc>
          <w:tcPr>
            <w:tcW w:w="2879" w:type="dxa"/>
            <w:vAlign w:val="center"/>
          </w:tcPr>
          <w:p w14:paraId="77FCA359" w14:textId="77777777" w:rsidR="000D2930" w:rsidRPr="00A71096" w:rsidRDefault="000D2930" w:rsidP="005940C5">
            <w:pPr>
              <w:contextualSpacing/>
              <w:jc w:val="center"/>
              <w:rPr>
                <w:rFonts w:ascii="Arial" w:hAnsi="Arial" w:cs="Arial"/>
                <w:sz w:val="22"/>
                <w:szCs w:val="22"/>
                <w:lang w:val="en-GB"/>
              </w:rPr>
            </w:pPr>
            <w:r w:rsidRPr="00A71096">
              <w:rPr>
                <w:rFonts w:ascii="Arial" w:hAnsi="Arial" w:cs="Arial"/>
                <w:sz w:val="22"/>
                <w:szCs w:val="22"/>
                <w:lang w:val="en-GB"/>
              </w:rPr>
              <w:t>Country</w:t>
            </w:r>
          </w:p>
          <w:p w14:paraId="3213855E" w14:textId="77777777" w:rsidR="000D2930" w:rsidRPr="00A71096" w:rsidRDefault="000D2930" w:rsidP="005940C5">
            <w:pPr>
              <w:contextualSpacing/>
              <w:jc w:val="center"/>
              <w:rPr>
                <w:rFonts w:ascii="Arial" w:hAnsi="Arial" w:cs="Arial"/>
                <w:sz w:val="22"/>
                <w:szCs w:val="22"/>
                <w:lang w:val="en-GB"/>
              </w:rPr>
            </w:pPr>
            <w:r w:rsidRPr="00A71096">
              <w:rPr>
                <w:rFonts w:ascii="Arial" w:hAnsi="Arial" w:cs="Arial"/>
                <w:sz w:val="22"/>
                <w:szCs w:val="22"/>
                <w:lang w:val="en-GB"/>
              </w:rPr>
              <w:t>(2-letter ISO code)</w:t>
            </w:r>
          </w:p>
        </w:tc>
        <w:tc>
          <w:tcPr>
            <w:tcW w:w="4394" w:type="dxa"/>
            <w:vAlign w:val="center"/>
          </w:tcPr>
          <w:p w14:paraId="31F040B0" w14:textId="24053E3E" w:rsidR="000D2930" w:rsidRPr="00A71096" w:rsidRDefault="000D2930" w:rsidP="005940C5">
            <w:pPr>
              <w:contextualSpacing/>
              <w:jc w:val="center"/>
              <w:rPr>
                <w:rFonts w:ascii="Arial" w:hAnsi="Arial" w:cs="Arial"/>
                <w:sz w:val="22"/>
                <w:szCs w:val="22"/>
                <w:lang w:val="en-GB"/>
              </w:rPr>
            </w:pPr>
            <w:r w:rsidRPr="00A71096">
              <w:rPr>
                <w:rFonts w:ascii="Arial" w:hAnsi="Arial" w:cs="Arial"/>
                <w:sz w:val="22"/>
                <w:szCs w:val="22"/>
                <w:lang w:val="en-GB"/>
              </w:rPr>
              <w:t>Percentage of total amount %</w:t>
            </w:r>
          </w:p>
        </w:tc>
      </w:tr>
      <w:tr w:rsidR="000D2930" w:rsidRPr="00A71096" w14:paraId="4B3BCAC6" w14:textId="77777777" w:rsidTr="005940C5">
        <w:tc>
          <w:tcPr>
            <w:tcW w:w="2879" w:type="dxa"/>
            <w:vAlign w:val="center"/>
          </w:tcPr>
          <w:p w14:paraId="201BB4F5"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country 1</w:t>
            </w:r>
          </w:p>
        </w:tc>
        <w:tc>
          <w:tcPr>
            <w:tcW w:w="4394" w:type="dxa"/>
            <w:vAlign w:val="center"/>
          </w:tcPr>
          <w:p w14:paraId="61F9E7BB"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xx %</w:t>
            </w:r>
          </w:p>
        </w:tc>
      </w:tr>
      <w:tr w:rsidR="000D2930" w:rsidRPr="00A71096" w14:paraId="6DF4E177" w14:textId="77777777" w:rsidTr="005940C5">
        <w:tc>
          <w:tcPr>
            <w:tcW w:w="2879" w:type="dxa"/>
            <w:vAlign w:val="center"/>
          </w:tcPr>
          <w:p w14:paraId="4FDEDF9A"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country 2</w:t>
            </w:r>
          </w:p>
        </w:tc>
        <w:tc>
          <w:tcPr>
            <w:tcW w:w="4394" w:type="dxa"/>
            <w:vAlign w:val="center"/>
          </w:tcPr>
          <w:p w14:paraId="3434F056"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xx %</w:t>
            </w:r>
          </w:p>
        </w:tc>
      </w:tr>
      <w:tr w:rsidR="000D2930" w:rsidRPr="00A71096" w14:paraId="3A4B9574" w14:textId="77777777" w:rsidTr="005940C5">
        <w:tc>
          <w:tcPr>
            <w:tcW w:w="2879" w:type="dxa"/>
            <w:vAlign w:val="center"/>
          </w:tcPr>
          <w:p w14:paraId="667A8458"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country 3</w:t>
            </w:r>
          </w:p>
        </w:tc>
        <w:tc>
          <w:tcPr>
            <w:tcW w:w="4394" w:type="dxa"/>
            <w:vAlign w:val="center"/>
          </w:tcPr>
          <w:p w14:paraId="05341663" w14:textId="77777777" w:rsidR="000D2930" w:rsidRPr="00A71096" w:rsidRDefault="000D2930" w:rsidP="005940C5">
            <w:pPr>
              <w:contextualSpacing/>
              <w:jc w:val="center"/>
              <w:rPr>
                <w:rFonts w:ascii="Arial" w:hAnsi="Arial" w:cs="Arial"/>
                <w:i/>
                <w:color w:val="FF0000"/>
                <w:sz w:val="22"/>
                <w:szCs w:val="22"/>
                <w:lang w:val="en-GB"/>
              </w:rPr>
            </w:pPr>
            <w:r w:rsidRPr="00A71096">
              <w:rPr>
                <w:rFonts w:ascii="Arial" w:hAnsi="Arial" w:cs="Arial"/>
                <w:i/>
                <w:color w:val="FF0000"/>
                <w:sz w:val="22"/>
                <w:szCs w:val="22"/>
                <w:lang w:val="en-GB"/>
              </w:rPr>
              <w:t>xx %</w:t>
            </w:r>
          </w:p>
        </w:tc>
      </w:tr>
    </w:tbl>
    <w:p w14:paraId="00B1538B" w14:textId="77777777" w:rsidR="000D2930" w:rsidRPr="00A71096" w:rsidRDefault="000D2930" w:rsidP="000D2930">
      <w:pPr>
        <w:spacing w:after="120" w:line="286" w:lineRule="auto"/>
        <w:jc w:val="both"/>
        <w:rPr>
          <w:rFonts w:ascii="Arial" w:hAnsi="Arial" w:cs="Arial"/>
          <w:b/>
          <w:i/>
          <w:sz w:val="22"/>
          <w:szCs w:val="22"/>
          <w:lang w:val="en-GB"/>
        </w:rPr>
      </w:pPr>
    </w:p>
    <w:p w14:paraId="5258BEBA" w14:textId="77777777" w:rsidR="000D2930" w:rsidRPr="00A71096" w:rsidRDefault="000D2930" w:rsidP="000D2930">
      <w:pPr>
        <w:pStyle w:val="ListParagraph"/>
        <w:spacing w:after="120" w:line="286" w:lineRule="auto"/>
        <w:ind w:left="357"/>
        <w:contextualSpacing w:val="0"/>
        <w:jc w:val="both"/>
        <w:rPr>
          <w:rFonts w:ascii="Arial" w:hAnsi="Arial" w:cs="Arial"/>
          <w:b/>
          <w:i/>
          <w:color w:val="0070C0"/>
          <w:sz w:val="22"/>
          <w:szCs w:val="22"/>
          <w:lang w:val="en-GB"/>
        </w:rPr>
      </w:pPr>
    </w:p>
    <w:p w14:paraId="3199B675" w14:textId="05C50F4F" w:rsidR="000D2930" w:rsidRPr="00A71096" w:rsidRDefault="000D2930" w:rsidP="000D2930">
      <w:pPr>
        <w:pStyle w:val="Caption"/>
        <w:rPr>
          <w:rFonts w:ascii="Arial" w:eastAsiaTheme="minorEastAsia" w:hAnsi="Arial" w:cs="Arial"/>
          <w:caps/>
          <w:color w:val="auto"/>
          <w:sz w:val="24"/>
          <w:szCs w:val="24"/>
          <w:lang w:val="en-GB"/>
        </w:rPr>
      </w:pPr>
      <w:r>
        <w:rPr>
          <w:rFonts w:ascii="Arial" w:eastAsiaTheme="minorEastAsia" w:hAnsi="Arial" w:cs="Arial"/>
          <w:caps/>
          <w:color w:val="auto"/>
          <w:sz w:val="24"/>
          <w:szCs w:val="24"/>
          <w:lang w:val="en-GB"/>
        </w:rPr>
        <w:t xml:space="preserve">Section </w:t>
      </w:r>
      <w:r w:rsidR="00FC4ABF">
        <w:rPr>
          <w:rFonts w:ascii="Arial" w:eastAsiaTheme="minorEastAsia" w:hAnsi="Arial" w:cs="Arial"/>
          <w:caps/>
          <w:color w:val="auto"/>
          <w:sz w:val="24"/>
          <w:szCs w:val="24"/>
          <w:lang w:val="en-GB"/>
        </w:rPr>
        <w:t>6</w:t>
      </w:r>
      <w:r>
        <w:rPr>
          <w:rFonts w:ascii="Arial" w:eastAsiaTheme="minorEastAsia" w:hAnsi="Arial" w:cs="Arial"/>
          <w:caps/>
          <w:color w:val="auto"/>
          <w:sz w:val="24"/>
          <w:szCs w:val="24"/>
          <w:lang w:val="en-GB"/>
        </w:rPr>
        <w:t xml:space="preserve">: </w:t>
      </w:r>
      <w:r w:rsidRPr="07043119">
        <w:rPr>
          <w:rFonts w:ascii="Arial" w:eastAsiaTheme="minorEastAsia" w:hAnsi="Arial" w:cs="Arial"/>
          <w:caps/>
          <w:color w:val="auto"/>
          <w:sz w:val="24"/>
          <w:szCs w:val="24"/>
          <w:lang w:val="en-GB"/>
        </w:rPr>
        <w:t>Statements of COmpliance</w:t>
      </w:r>
      <w:r w:rsidR="109D1F32" w:rsidRPr="4EEC5CBC">
        <w:rPr>
          <w:rFonts w:ascii="Arial" w:eastAsiaTheme="minorEastAsia" w:hAnsi="Arial" w:cs="Arial"/>
          <w:caps/>
          <w:color w:val="auto"/>
          <w:sz w:val="24"/>
          <w:szCs w:val="24"/>
          <w:lang w:val="en-GB"/>
        </w:rPr>
        <w:t xml:space="preserve"> WITH REQUIREMENTS (ANNex 1 of Activity description)</w:t>
      </w:r>
    </w:p>
    <w:p w14:paraId="70F9703B" w14:textId="7D3364DF" w:rsidR="000D2930" w:rsidRPr="00A71096" w:rsidRDefault="000D2930" w:rsidP="000D2930">
      <w:pPr>
        <w:pStyle w:val="Default"/>
        <w:spacing w:before="40" w:after="120" w:line="286" w:lineRule="auto"/>
        <w:jc w:val="both"/>
        <w:rPr>
          <w:rFonts w:ascii="Arial" w:hAnsi="Arial" w:cs="Arial"/>
          <w:i/>
          <w:color w:val="0070C0"/>
          <w:sz w:val="22"/>
          <w:szCs w:val="22"/>
        </w:rPr>
      </w:pPr>
      <w:r w:rsidRPr="00A71096">
        <w:rPr>
          <w:rFonts w:ascii="Arial" w:hAnsi="Arial" w:cs="Arial"/>
          <w:i/>
          <w:color w:val="0070C0"/>
          <w:sz w:val="22"/>
          <w:szCs w:val="22"/>
        </w:rPr>
        <w:t xml:space="preserve">Compliance with Requirements shall be stated and justified. When </w:t>
      </w:r>
      <w:r w:rsidR="03EF9D33" w:rsidRPr="4EEC5CBC">
        <w:rPr>
          <w:rFonts w:ascii="Arial" w:hAnsi="Arial" w:cs="Arial"/>
          <w:i/>
          <w:iCs/>
          <w:color w:val="0070C0"/>
          <w:sz w:val="22"/>
          <w:szCs w:val="22"/>
        </w:rPr>
        <w:t>evaluating</w:t>
      </w:r>
      <w:r w:rsidRPr="00A71096">
        <w:rPr>
          <w:rFonts w:ascii="Arial" w:hAnsi="Arial" w:cs="Arial"/>
          <w:i/>
          <w:color w:val="0070C0"/>
          <w:sz w:val="22"/>
          <w:szCs w:val="22"/>
        </w:rPr>
        <w:t xml:space="preserve"> the Outline Proposal, ESA will </w:t>
      </w:r>
      <w:proofErr w:type="gramStart"/>
      <w:r w:rsidRPr="00A71096">
        <w:rPr>
          <w:rFonts w:ascii="Arial" w:hAnsi="Arial" w:cs="Arial"/>
          <w:i/>
          <w:color w:val="0070C0"/>
          <w:sz w:val="22"/>
          <w:szCs w:val="22"/>
        </w:rPr>
        <w:t>take into account</w:t>
      </w:r>
      <w:proofErr w:type="gramEnd"/>
      <w:r w:rsidRPr="00A71096">
        <w:rPr>
          <w:rFonts w:ascii="Arial" w:hAnsi="Arial" w:cs="Arial"/>
          <w:i/>
          <w:color w:val="0070C0"/>
          <w:sz w:val="22"/>
          <w:szCs w:val="22"/>
        </w:rPr>
        <w:t xml:space="preserve"> the statements and justifications provided in the compliance matrix.</w:t>
      </w:r>
    </w:p>
    <w:p w14:paraId="1AC50199" w14:textId="71126E55" w:rsidR="000D2930" w:rsidRPr="008A60D7" w:rsidRDefault="00FC4ABF" w:rsidP="008A60D7">
      <w:pPr>
        <w:spacing w:before="40" w:after="120" w:line="286" w:lineRule="auto"/>
        <w:jc w:val="both"/>
        <w:rPr>
          <w:rFonts w:ascii="Arial" w:hAnsi="Arial" w:cs="Arial"/>
          <w:i/>
          <w:sz w:val="22"/>
          <w:szCs w:val="22"/>
        </w:rPr>
      </w:pPr>
      <w:r w:rsidRPr="008A60D7">
        <w:rPr>
          <w:rFonts w:ascii="Arial" w:hAnsi="Arial" w:cs="Arial"/>
          <w:b/>
          <w:sz w:val="22"/>
          <w:szCs w:val="22"/>
          <w:lang w:val="en-GB"/>
        </w:rPr>
        <w:t>R</w:t>
      </w:r>
      <w:r w:rsidR="000D2930" w:rsidRPr="008A60D7">
        <w:rPr>
          <w:rFonts w:ascii="Arial" w:hAnsi="Arial" w:cs="Arial"/>
          <w:b/>
          <w:sz w:val="22"/>
          <w:szCs w:val="22"/>
          <w:lang w:val="en-GB"/>
        </w:rPr>
        <w:t>equirements</w:t>
      </w:r>
    </w:p>
    <w:tbl>
      <w:tblPr>
        <w:tblStyle w:val="ESATable"/>
        <w:tblW w:w="5000" w:type="pct"/>
        <w:tblInd w:w="0" w:type="dxa"/>
        <w:tblLook w:val="04A0" w:firstRow="1" w:lastRow="0" w:firstColumn="1" w:lastColumn="0" w:noHBand="0" w:noVBand="1"/>
      </w:tblPr>
      <w:tblGrid>
        <w:gridCol w:w="552"/>
        <w:gridCol w:w="4550"/>
        <w:gridCol w:w="1278"/>
        <w:gridCol w:w="3542"/>
      </w:tblGrid>
      <w:tr w:rsidR="00C84356" w:rsidRPr="00A71096" w14:paraId="5395EC9C" w14:textId="77777777" w:rsidTr="00C8435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78" w:type="pct"/>
          </w:tcPr>
          <w:p w14:paraId="12DB081A" w14:textId="77777777" w:rsidR="000D2930" w:rsidRPr="00A71096" w:rsidRDefault="000D2930" w:rsidP="005940C5">
            <w:pPr>
              <w:pStyle w:val="Default"/>
              <w:spacing w:before="40" w:after="120" w:line="286" w:lineRule="auto"/>
              <w:jc w:val="both"/>
              <w:rPr>
                <w:rFonts w:ascii="Arial" w:hAnsi="Arial" w:cs="Arial"/>
                <w:b/>
                <w:sz w:val="18"/>
                <w:szCs w:val="23"/>
              </w:rPr>
            </w:pPr>
          </w:p>
          <w:p w14:paraId="77D285CA" w14:textId="56DA2585" w:rsidR="000D2930" w:rsidRPr="00A71096" w:rsidRDefault="00D80028" w:rsidP="005940C5">
            <w:pPr>
              <w:pStyle w:val="Default"/>
              <w:spacing w:before="40" w:after="120" w:line="286" w:lineRule="auto"/>
              <w:jc w:val="both"/>
              <w:rPr>
                <w:rFonts w:ascii="Arial" w:hAnsi="Arial" w:cs="Arial"/>
                <w:b/>
                <w:sz w:val="18"/>
                <w:szCs w:val="23"/>
              </w:rPr>
            </w:pPr>
            <w:r>
              <w:rPr>
                <w:rFonts w:ascii="Arial" w:hAnsi="Arial" w:cs="Arial"/>
                <w:b/>
                <w:sz w:val="18"/>
                <w:szCs w:val="23"/>
              </w:rPr>
              <w:t>No.</w:t>
            </w:r>
          </w:p>
        </w:tc>
        <w:tc>
          <w:tcPr>
            <w:tcW w:w="2293" w:type="pct"/>
          </w:tcPr>
          <w:p w14:paraId="62638700" w14:textId="77777777" w:rsidR="000D2930" w:rsidRPr="00A71096" w:rsidRDefault="000D2930" w:rsidP="005940C5">
            <w:pPr>
              <w:pStyle w:val="Default"/>
              <w:spacing w:before="40" w:after="120" w:line="286" w:lineRule="auto"/>
              <w:jc w:val="both"/>
              <w:cnfStyle w:val="100000000000" w:firstRow="1" w:lastRow="0" w:firstColumn="0" w:lastColumn="0" w:oddVBand="0" w:evenVBand="0" w:oddHBand="0" w:evenHBand="0" w:firstRowFirstColumn="0" w:firstRowLastColumn="0" w:lastRowFirstColumn="0" w:lastRowLastColumn="0"/>
              <w:rPr>
                <w:rFonts w:ascii="Arial" w:hAnsi="Arial" w:cs="Arial"/>
                <w:b/>
                <w:sz w:val="18"/>
                <w:szCs w:val="23"/>
              </w:rPr>
            </w:pPr>
          </w:p>
          <w:p w14:paraId="1F3EE524" w14:textId="18DDC94E" w:rsidR="000D2930" w:rsidRPr="00A71096" w:rsidRDefault="000D2930" w:rsidP="005940C5">
            <w:pPr>
              <w:pStyle w:val="Default"/>
              <w:spacing w:before="40" w:after="120" w:line="286" w:lineRule="auto"/>
              <w:jc w:val="both"/>
              <w:cnfStyle w:val="100000000000" w:firstRow="1" w:lastRow="0" w:firstColumn="0" w:lastColumn="0" w:oddVBand="0" w:evenVBand="0" w:oddHBand="0" w:evenHBand="0" w:firstRowFirstColumn="0" w:firstRowLastColumn="0" w:lastRowFirstColumn="0" w:lastRowLastColumn="0"/>
              <w:rPr>
                <w:rFonts w:ascii="Arial" w:hAnsi="Arial" w:cs="Arial"/>
                <w:b/>
                <w:sz w:val="18"/>
                <w:szCs w:val="23"/>
              </w:rPr>
            </w:pPr>
            <w:r w:rsidRPr="00A71096">
              <w:rPr>
                <w:rFonts w:ascii="Arial" w:hAnsi="Arial" w:cs="Arial"/>
                <w:b/>
                <w:sz w:val="18"/>
                <w:szCs w:val="23"/>
              </w:rPr>
              <w:t>Requirement</w:t>
            </w:r>
          </w:p>
        </w:tc>
        <w:tc>
          <w:tcPr>
            <w:tcW w:w="644" w:type="pct"/>
          </w:tcPr>
          <w:p w14:paraId="4AE95D42" w14:textId="77777777" w:rsidR="000D2930" w:rsidRPr="00A71096" w:rsidRDefault="000D2930" w:rsidP="005940C5">
            <w:pPr>
              <w:pStyle w:val="Default"/>
              <w:spacing w:before="40" w:after="120" w:line="286" w:lineRule="auto"/>
              <w:jc w:val="both"/>
              <w:cnfStyle w:val="100000000000" w:firstRow="1" w:lastRow="0" w:firstColumn="0" w:lastColumn="0" w:oddVBand="0" w:evenVBand="0" w:oddHBand="0" w:evenHBand="0" w:firstRowFirstColumn="0" w:firstRowLastColumn="0" w:lastRowFirstColumn="0" w:lastRowLastColumn="0"/>
              <w:rPr>
                <w:rFonts w:ascii="Arial" w:hAnsi="Arial" w:cs="Arial"/>
                <w:b/>
                <w:sz w:val="18"/>
                <w:szCs w:val="23"/>
              </w:rPr>
            </w:pPr>
            <w:r w:rsidRPr="00A71096">
              <w:rPr>
                <w:rFonts w:ascii="Arial" w:hAnsi="Arial" w:cs="Arial"/>
                <w:b/>
                <w:sz w:val="18"/>
                <w:szCs w:val="23"/>
              </w:rPr>
              <w:t>Compliance Statement</w:t>
            </w:r>
          </w:p>
        </w:tc>
        <w:tc>
          <w:tcPr>
            <w:tcW w:w="1785" w:type="pct"/>
          </w:tcPr>
          <w:p w14:paraId="75AB9C3E" w14:textId="77777777" w:rsidR="000D2930" w:rsidRPr="00A71096" w:rsidRDefault="000D2930" w:rsidP="005940C5">
            <w:pPr>
              <w:pStyle w:val="Default"/>
              <w:spacing w:before="40" w:after="120" w:line="286" w:lineRule="auto"/>
              <w:jc w:val="both"/>
              <w:cnfStyle w:val="100000000000" w:firstRow="1" w:lastRow="0" w:firstColumn="0" w:lastColumn="0" w:oddVBand="0" w:evenVBand="0" w:oddHBand="0" w:evenHBand="0" w:firstRowFirstColumn="0" w:firstRowLastColumn="0" w:lastRowFirstColumn="0" w:lastRowLastColumn="0"/>
              <w:rPr>
                <w:rFonts w:ascii="Arial" w:hAnsi="Arial" w:cs="Arial"/>
                <w:b/>
                <w:sz w:val="18"/>
                <w:szCs w:val="23"/>
              </w:rPr>
            </w:pPr>
            <w:r w:rsidRPr="00A71096">
              <w:rPr>
                <w:rFonts w:ascii="Arial" w:hAnsi="Arial" w:cs="Arial"/>
                <w:b/>
                <w:sz w:val="18"/>
                <w:szCs w:val="23"/>
              </w:rPr>
              <w:t>Justification</w:t>
            </w:r>
          </w:p>
        </w:tc>
      </w:tr>
      <w:tr w:rsidR="008375D1" w:rsidRPr="00A71096" w14:paraId="0E1CA00C"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39A300B4" w14:textId="77777777" w:rsidR="008375D1" w:rsidRPr="00A71096" w:rsidRDefault="008375D1" w:rsidP="00001156">
            <w:pPr>
              <w:pStyle w:val="Default"/>
              <w:spacing w:before="40" w:after="120" w:line="276" w:lineRule="auto"/>
              <w:jc w:val="both"/>
              <w:rPr>
                <w:rFonts w:ascii="Arial" w:hAnsi="Arial" w:cs="Arial"/>
                <w:sz w:val="18"/>
                <w:szCs w:val="18"/>
              </w:rPr>
            </w:pPr>
            <w:r w:rsidRPr="00A71096">
              <w:rPr>
                <w:rFonts w:ascii="Arial" w:hAnsi="Arial" w:cs="Arial"/>
                <w:sz w:val="18"/>
                <w:szCs w:val="18"/>
              </w:rPr>
              <w:t>R1</w:t>
            </w:r>
          </w:p>
        </w:tc>
        <w:tc>
          <w:tcPr>
            <w:tcW w:w="2293" w:type="pct"/>
          </w:tcPr>
          <w:p w14:paraId="5975FFBC" w14:textId="2A824C84"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sz w:val="22"/>
                <w:szCs w:val="22"/>
                <w:lang w:eastAsia="en-GB"/>
              </w:rPr>
              <w:t xml:space="preserve">The </w:t>
            </w:r>
            <w:r w:rsidRPr="008375D1">
              <w:rPr>
                <w:rFonts w:ascii="Arial" w:eastAsia="Times New Roman" w:hAnsi="Arial" w:cs="Arial"/>
                <w:sz w:val="22"/>
                <w:szCs w:val="22"/>
                <w:lang w:val="en-US" w:eastAsia="en-GB"/>
              </w:rPr>
              <w:t>proposal shall be</w:t>
            </w:r>
            <w:r w:rsidRPr="008375D1">
              <w:rPr>
                <w:rFonts w:ascii="Arial" w:eastAsia="Times New Roman" w:hAnsi="Arial" w:cs="Arial"/>
                <w:sz w:val="22"/>
                <w:szCs w:val="22"/>
                <w:lang w:eastAsia="en-GB"/>
              </w:rPr>
              <w:t xml:space="preserve"> based on a </w:t>
            </w:r>
            <w:proofErr w:type="gramStart"/>
            <w:r w:rsidRPr="008375D1">
              <w:rPr>
                <w:rFonts w:ascii="Arial" w:eastAsia="Times New Roman" w:hAnsi="Arial" w:cs="Arial"/>
                <w:sz w:val="22"/>
                <w:szCs w:val="22"/>
                <w:lang w:eastAsia="en-GB"/>
              </w:rPr>
              <w:t>privately-led</w:t>
            </w:r>
            <w:proofErr w:type="gramEnd"/>
            <w:r w:rsidRPr="008375D1">
              <w:rPr>
                <w:rFonts w:ascii="Arial" w:eastAsia="Times New Roman" w:hAnsi="Arial" w:cs="Arial"/>
                <w:sz w:val="22"/>
                <w:szCs w:val="22"/>
                <w:lang w:eastAsia="en-GB"/>
              </w:rPr>
              <w:t xml:space="preserve"> initiative, with the Economic Operator taking responsibility for the full service development, deployment (incl. launch procurement), and </w:t>
            </w:r>
            <w:r w:rsidRPr="008375D1">
              <w:rPr>
                <w:rFonts w:ascii="Arial" w:eastAsia="Times New Roman" w:hAnsi="Arial" w:cs="Arial"/>
                <w:sz w:val="22"/>
                <w:szCs w:val="22"/>
                <w:lang w:eastAsia="en-GB"/>
              </w:rPr>
              <w:lastRenderedPageBreak/>
              <w:t>funding scheme, and throughout the whole value chain.  </w:t>
            </w:r>
          </w:p>
        </w:tc>
        <w:tc>
          <w:tcPr>
            <w:tcW w:w="644" w:type="pct"/>
          </w:tcPr>
          <w:p w14:paraId="1EE0AED5" w14:textId="77777777"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sz w:val="18"/>
                <w:szCs w:val="18"/>
              </w:rPr>
            </w:pPr>
            <w:r w:rsidRPr="006F4730">
              <w:rPr>
                <w:rFonts w:ascii="Arial" w:hAnsi="Arial" w:cs="Arial"/>
                <w:iCs/>
                <w:color w:val="FF0000"/>
                <w:sz w:val="22"/>
                <w:szCs w:val="22"/>
              </w:rPr>
              <w:lastRenderedPageBreak/>
              <w:t>…</w:t>
            </w:r>
          </w:p>
        </w:tc>
        <w:tc>
          <w:tcPr>
            <w:tcW w:w="1785" w:type="pct"/>
          </w:tcPr>
          <w:p w14:paraId="2C9FEB8F" w14:textId="626DC422"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49A7D40F"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7B34B0B1" w14:textId="77777777" w:rsidR="008375D1" w:rsidRPr="00A71096" w:rsidRDefault="008375D1" w:rsidP="00001156">
            <w:pPr>
              <w:pStyle w:val="Default"/>
              <w:spacing w:before="40" w:after="120" w:line="276" w:lineRule="auto"/>
              <w:jc w:val="both"/>
              <w:rPr>
                <w:rFonts w:ascii="Arial" w:hAnsi="Arial" w:cs="Arial"/>
                <w:sz w:val="18"/>
                <w:szCs w:val="18"/>
              </w:rPr>
            </w:pPr>
            <w:r w:rsidRPr="00A71096">
              <w:rPr>
                <w:rFonts w:ascii="Arial" w:hAnsi="Arial" w:cs="Arial"/>
                <w:sz w:val="18"/>
                <w:szCs w:val="18"/>
              </w:rPr>
              <w:t>R2</w:t>
            </w:r>
          </w:p>
        </w:tc>
        <w:tc>
          <w:tcPr>
            <w:tcW w:w="2293" w:type="pct"/>
          </w:tcPr>
          <w:p w14:paraId="46B41B5F" w14:textId="135E318B" w:rsidR="008375D1" w:rsidRPr="008375D1" w:rsidRDefault="008375D1" w:rsidP="00001156">
            <w:pPr>
              <w:autoSpaceDE w:val="0"/>
              <w:autoSpaceDN w:val="0"/>
              <w:adjustRightInd w:val="0"/>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GB"/>
              </w:rPr>
            </w:pPr>
            <w:r w:rsidRPr="008375D1">
              <w:rPr>
                <w:rFonts w:ascii="Arial" w:hAnsi="Arial" w:cs="Arial"/>
                <w:color w:val="000000" w:themeColor="text1"/>
                <w:sz w:val="22"/>
                <w:szCs w:val="22"/>
                <w:lang w:eastAsia="en-GB"/>
              </w:rPr>
              <w:t>The proposal shall target a commercially viable and sustainable business opportunity, oriented toward private sector customers, relying only on a minimum guaranteed European institutional demand in the operational phase and with a long-term vision of service provision.  </w:t>
            </w:r>
          </w:p>
        </w:tc>
        <w:tc>
          <w:tcPr>
            <w:tcW w:w="644" w:type="pct"/>
          </w:tcPr>
          <w:p w14:paraId="068AE847" w14:textId="77777777"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sz w:val="18"/>
                <w:szCs w:val="18"/>
              </w:rPr>
            </w:pPr>
            <w:r w:rsidRPr="006F4730">
              <w:rPr>
                <w:rFonts w:ascii="Arial" w:hAnsi="Arial" w:cs="Arial"/>
                <w:iCs/>
                <w:color w:val="FF0000"/>
                <w:sz w:val="22"/>
                <w:szCs w:val="22"/>
              </w:rPr>
              <w:t>…</w:t>
            </w:r>
          </w:p>
        </w:tc>
        <w:tc>
          <w:tcPr>
            <w:tcW w:w="1785" w:type="pct"/>
          </w:tcPr>
          <w:p w14:paraId="312092AD" w14:textId="622028ED"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0C932ABC"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467F1BCA" w14:textId="77777777" w:rsidR="008375D1" w:rsidRPr="00A71096" w:rsidRDefault="008375D1" w:rsidP="00001156">
            <w:pPr>
              <w:pStyle w:val="Default"/>
              <w:spacing w:before="40" w:after="120" w:line="276" w:lineRule="auto"/>
              <w:jc w:val="both"/>
              <w:rPr>
                <w:rFonts w:ascii="Arial" w:hAnsi="Arial" w:cs="Arial"/>
                <w:sz w:val="18"/>
                <w:szCs w:val="18"/>
              </w:rPr>
            </w:pPr>
            <w:r w:rsidRPr="00A71096">
              <w:rPr>
                <w:rFonts w:ascii="Arial" w:hAnsi="Arial" w:cs="Arial"/>
                <w:sz w:val="18"/>
                <w:szCs w:val="18"/>
              </w:rPr>
              <w:t>R3</w:t>
            </w:r>
          </w:p>
        </w:tc>
        <w:tc>
          <w:tcPr>
            <w:tcW w:w="2293" w:type="pct"/>
          </w:tcPr>
          <w:p w14:paraId="1559F425" w14:textId="3FD91721" w:rsidR="008375D1" w:rsidRPr="008375D1" w:rsidRDefault="008375D1" w:rsidP="00001156">
            <w:pPr>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GB"/>
              </w:rPr>
            </w:pPr>
            <w:r w:rsidRPr="008375D1">
              <w:rPr>
                <w:rFonts w:ascii="Arial" w:hAnsi="Arial" w:cs="Arial"/>
                <w:color w:val="000000" w:themeColor="text1"/>
                <w:sz w:val="22"/>
                <w:szCs w:val="22"/>
                <w:lang w:eastAsia="en-GB"/>
              </w:rPr>
              <w:t>The proposal shall cover the end-to-end implementation of a cargo transportation service to and from human outposts in LEO, with specific focus on demonstrating such service in a demo mission to the International Space Station before the end of 2028.  </w:t>
            </w:r>
          </w:p>
        </w:tc>
        <w:tc>
          <w:tcPr>
            <w:tcW w:w="644" w:type="pct"/>
          </w:tcPr>
          <w:p w14:paraId="36F7E82A" w14:textId="77777777" w:rsidR="008375D1" w:rsidRPr="00A71096" w:rsidRDefault="008375D1" w:rsidP="00001156">
            <w:pPr>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lang w:val="en-GB"/>
              </w:rPr>
            </w:pPr>
            <w:r w:rsidRPr="006F4730">
              <w:rPr>
                <w:rFonts w:ascii="Arial" w:hAnsi="Arial" w:cs="Arial"/>
                <w:iCs/>
                <w:color w:val="FF0000"/>
                <w:sz w:val="22"/>
                <w:szCs w:val="22"/>
                <w:lang w:val="en-GB"/>
              </w:rPr>
              <w:t>…</w:t>
            </w:r>
          </w:p>
        </w:tc>
        <w:tc>
          <w:tcPr>
            <w:tcW w:w="1785" w:type="pct"/>
          </w:tcPr>
          <w:p w14:paraId="5F9259FD" w14:textId="1428602C" w:rsidR="008375D1" w:rsidRPr="00A71096" w:rsidRDefault="008375D1" w:rsidP="00001156">
            <w:pPr>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lang w:val="en-GB"/>
              </w:rPr>
            </w:pPr>
            <w:r w:rsidRPr="006F4730">
              <w:rPr>
                <w:rFonts w:ascii="Arial" w:hAnsi="Arial" w:cs="Arial"/>
                <w:iCs/>
                <w:color w:val="FF0000"/>
                <w:sz w:val="22"/>
                <w:szCs w:val="22"/>
              </w:rPr>
              <w:t>…</w:t>
            </w:r>
          </w:p>
        </w:tc>
      </w:tr>
      <w:tr w:rsidR="008375D1" w:rsidRPr="00A71096" w14:paraId="7A15985F"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04DB3063" w14:textId="77777777" w:rsidR="008375D1" w:rsidRPr="00A71096" w:rsidRDefault="008375D1" w:rsidP="00001156">
            <w:pPr>
              <w:pStyle w:val="Default"/>
              <w:spacing w:before="40" w:after="120" w:line="276" w:lineRule="auto"/>
              <w:jc w:val="both"/>
              <w:rPr>
                <w:rFonts w:ascii="Arial" w:hAnsi="Arial" w:cs="Arial"/>
                <w:sz w:val="18"/>
                <w:szCs w:val="18"/>
              </w:rPr>
            </w:pPr>
            <w:r w:rsidRPr="00A71096">
              <w:rPr>
                <w:rFonts w:ascii="Arial" w:hAnsi="Arial" w:cs="Arial"/>
                <w:sz w:val="18"/>
                <w:szCs w:val="18"/>
              </w:rPr>
              <w:t>R4</w:t>
            </w:r>
          </w:p>
        </w:tc>
        <w:tc>
          <w:tcPr>
            <w:tcW w:w="2293" w:type="pct"/>
          </w:tcPr>
          <w:p w14:paraId="67DC0162" w14:textId="2BF877A9"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color w:val="000000" w:themeColor="text1"/>
                <w:sz w:val="22"/>
                <w:szCs w:val="22"/>
                <w:lang w:eastAsia="en-GB"/>
              </w:rPr>
              <w:t xml:space="preserve">The demonstration mission shall deliver a minimum of 2 tons of pressurized </w:t>
            </w:r>
            <w:r w:rsidR="000E6932" w:rsidRPr="008375D1">
              <w:rPr>
                <w:rFonts w:ascii="Arial" w:eastAsia="Times New Roman" w:hAnsi="Arial" w:cs="Arial"/>
                <w:color w:val="000000" w:themeColor="text1"/>
                <w:sz w:val="22"/>
                <w:szCs w:val="22"/>
                <w:lang w:eastAsia="en-GB"/>
              </w:rPr>
              <w:t>cargo and</w:t>
            </w:r>
            <w:r w:rsidRPr="008375D1">
              <w:rPr>
                <w:rFonts w:ascii="Arial" w:eastAsia="Times New Roman" w:hAnsi="Arial" w:cs="Arial"/>
                <w:color w:val="000000" w:themeColor="text1"/>
                <w:sz w:val="22"/>
                <w:szCs w:val="22"/>
                <w:lang w:eastAsia="en-GB"/>
              </w:rPr>
              <w:t xml:space="preserve"> safely return </w:t>
            </w:r>
            <w:r w:rsidR="00B3522E">
              <w:rPr>
                <w:rFonts w:ascii="Arial" w:eastAsia="Times New Roman" w:hAnsi="Arial" w:cs="Arial"/>
                <w:color w:val="000000" w:themeColor="text1"/>
                <w:sz w:val="22"/>
                <w:szCs w:val="22"/>
                <w:lang w:eastAsia="en-GB"/>
              </w:rPr>
              <w:t xml:space="preserve">to Earth </w:t>
            </w:r>
            <w:r w:rsidRPr="008375D1">
              <w:rPr>
                <w:rFonts w:ascii="Arial" w:eastAsia="Times New Roman" w:hAnsi="Arial" w:cs="Arial"/>
                <w:color w:val="000000" w:themeColor="text1"/>
                <w:sz w:val="22"/>
                <w:szCs w:val="22"/>
                <w:lang w:eastAsia="en-GB"/>
              </w:rPr>
              <w:t xml:space="preserve">a minimum of 1 ton from the International Space Station. </w:t>
            </w:r>
          </w:p>
        </w:tc>
        <w:tc>
          <w:tcPr>
            <w:tcW w:w="644" w:type="pct"/>
          </w:tcPr>
          <w:p w14:paraId="7E2DE803" w14:textId="77777777"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c>
          <w:tcPr>
            <w:tcW w:w="1785" w:type="pct"/>
          </w:tcPr>
          <w:p w14:paraId="422AAC02" w14:textId="0EEB8142"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26990660"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298377F0" w14:textId="77777777" w:rsidR="008375D1" w:rsidRPr="00A71096" w:rsidRDefault="008375D1" w:rsidP="00001156">
            <w:pPr>
              <w:pStyle w:val="Default"/>
              <w:spacing w:before="40" w:after="120" w:line="276" w:lineRule="auto"/>
              <w:jc w:val="both"/>
              <w:rPr>
                <w:rFonts w:ascii="Arial" w:hAnsi="Arial" w:cs="Arial"/>
                <w:sz w:val="18"/>
                <w:szCs w:val="18"/>
              </w:rPr>
            </w:pPr>
            <w:r w:rsidRPr="00A71096">
              <w:rPr>
                <w:rFonts w:ascii="Arial" w:hAnsi="Arial" w:cs="Arial"/>
                <w:sz w:val="18"/>
                <w:szCs w:val="18"/>
              </w:rPr>
              <w:t>R5</w:t>
            </w:r>
          </w:p>
        </w:tc>
        <w:tc>
          <w:tcPr>
            <w:tcW w:w="2293" w:type="pct"/>
          </w:tcPr>
          <w:p w14:paraId="339CFCBE" w14:textId="6ED8CCAB"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color w:val="000000" w:themeColor="text1"/>
                <w:sz w:val="22"/>
                <w:szCs w:val="22"/>
                <w:lang w:eastAsia="en-GB"/>
              </w:rPr>
              <w:t>The proposed cargo transportation service shall be compliant with the interface requirements contained in SSP 50808.  </w:t>
            </w:r>
          </w:p>
        </w:tc>
        <w:tc>
          <w:tcPr>
            <w:tcW w:w="644" w:type="pct"/>
          </w:tcPr>
          <w:p w14:paraId="2898D499" w14:textId="77777777"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c>
          <w:tcPr>
            <w:tcW w:w="1785" w:type="pct"/>
          </w:tcPr>
          <w:p w14:paraId="0A20C7AE" w14:textId="426E8342" w:rsidR="008375D1" w:rsidRPr="00A702EB"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
                <w:color w:val="0070C0"/>
                <w:sz w:val="18"/>
                <w:szCs w:val="18"/>
              </w:rPr>
            </w:pPr>
            <w:r w:rsidRPr="006F4730">
              <w:rPr>
                <w:rFonts w:ascii="Arial" w:hAnsi="Arial" w:cs="Arial"/>
                <w:iCs/>
                <w:color w:val="FF0000"/>
                <w:sz w:val="22"/>
                <w:szCs w:val="22"/>
              </w:rPr>
              <w:t>…</w:t>
            </w:r>
          </w:p>
        </w:tc>
      </w:tr>
      <w:tr w:rsidR="008375D1" w:rsidRPr="00A71096" w14:paraId="035D1E13"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57965223" w14:textId="77777777" w:rsidR="008375D1" w:rsidRPr="00A71096" w:rsidRDefault="008375D1" w:rsidP="00001156">
            <w:pPr>
              <w:pStyle w:val="Default"/>
              <w:spacing w:before="40" w:after="120" w:line="276" w:lineRule="auto"/>
              <w:jc w:val="both"/>
              <w:rPr>
                <w:rFonts w:ascii="Arial" w:hAnsi="Arial" w:cs="Arial"/>
                <w:sz w:val="18"/>
                <w:szCs w:val="18"/>
              </w:rPr>
            </w:pPr>
            <w:r w:rsidRPr="00A71096">
              <w:rPr>
                <w:rFonts w:ascii="Arial" w:hAnsi="Arial" w:cs="Arial"/>
                <w:sz w:val="18"/>
                <w:szCs w:val="18"/>
              </w:rPr>
              <w:t>R6</w:t>
            </w:r>
          </w:p>
        </w:tc>
        <w:tc>
          <w:tcPr>
            <w:tcW w:w="2293" w:type="pct"/>
          </w:tcPr>
          <w:p w14:paraId="3CD9EA92" w14:textId="7DD56386"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color w:val="000000" w:themeColor="text1"/>
                <w:sz w:val="22"/>
                <w:szCs w:val="22"/>
                <w:lang w:eastAsia="en-GB"/>
              </w:rPr>
              <w:t>The proposed cargo transportation service shall be launcher agnostic.  </w:t>
            </w:r>
          </w:p>
        </w:tc>
        <w:tc>
          <w:tcPr>
            <w:tcW w:w="644" w:type="pct"/>
          </w:tcPr>
          <w:p w14:paraId="0F08C56C" w14:textId="77777777"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c>
          <w:tcPr>
            <w:tcW w:w="1785" w:type="pct"/>
          </w:tcPr>
          <w:p w14:paraId="5E8A86AA" w14:textId="2CE8ECF9"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02CFE2AC"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6603BCE8" w14:textId="291D1729" w:rsidR="008375D1" w:rsidRPr="00A71096" w:rsidRDefault="008375D1" w:rsidP="00001156">
            <w:pPr>
              <w:pStyle w:val="Default"/>
              <w:spacing w:before="40" w:after="120" w:line="276" w:lineRule="auto"/>
              <w:jc w:val="both"/>
              <w:rPr>
                <w:rFonts w:ascii="Arial" w:hAnsi="Arial" w:cs="Arial"/>
                <w:sz w:val="18"/>
                <w:szCs w:val="18"/>
              </w:rPr>
            </w:pPr>
            <w:r>
              <w:rPr>
                <w:rFonts w:ascii="Arial" w:hAnsi="Arial" w:cs="Arial"/>
                <w:sz w:val="18"/>
                <w:szCs w:val="18"/>
              </w:rPr>
              <w:t>R7</w:t>
            </w:r>
          </w:p>
        </w:tc>
        <w:tc>
          <w:tcPr>
            <w:tcW w:w="2293" w:type="pct"/>
          </w:tcPr>
          <w:p w14:paraId="38730C4A" w14:textId="100C6E9D"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sz w:val="22"/>
                <w:szCs w:val="22"/>
                <w:lang w:eastAsia="en-GB"/>
              </w:rPr>
              <w:t>The Bidder shall propose a milestone plan covering all three phases (Phase 1-1, Phase 1-2, Phase 2) of the Commercial Cargo Transportation Initiative. Each milestone shall be associated with both technical and financial success criteria.  </w:t>
            </w:r>
          </w:p>
        </w:tc>
        <w:tc>
          <w:tcPr>
            <w:tcW w:w="644" w:type="pct"/>
          </w:tcPr>
          <w:p w14:paraId="30AB3DF6" w14:textId="346AD927"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color w:val="FF0000"/>
                <w:sz w:val="22"/>
                <w:szCs w:val="22"/>
              </w:rPr>
            </w:pPr>
            <w:r w:rsidRPr="006F4730">
              <w:rPr>
                <w:rFonts w:ascii="Arial" w:hAnsi="Arial" w:cs="Arial"/>
                <w:iCs/>
                <w:color w:val="FF0000"/>
                <w:sz w:val="22"/>
                <w:szCs w:val="22"/>
              </w:rPr>
              <w:t>…</w:t>
            </w:r>
          </w:p>
        </w:tc>
        <w:tc>
          <w:tcPr>
            <w:tcW w:w="1785" w:type="pct"/>
          </w:tcPr>
          <w:p w14:paraId="3474E05B" w14:textId="6FA3E579"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1BD4C3ED"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7C378B44" w14:textId="2B92CA1F" w:rsidR="008375D1" w:rsidRPr="00A71096" w:rsidRDefault="008375D1" w:rsidP="00001156">
            <w:pPr>
              <w:pStyle w:val="Default"/>
              <w:spacing w:before="40" w:after="120" w:line="276" w:lineRule="auto"/>
              <w:jc w:val="both"/>
              <w:rPr>
                <w:rFonts w:ascii="Arial" w:hAnsi="Arial" w:cs="Arial"/>
                <w:sz w:val="18"/>
                <w:szCs w:val="18"/>
              </w:rPr>
            </w:pPr>
            <w:r>
              <w:rPr>
                <w:rFonts w:ascii="Arial" w:hAnsi="Arial" w:cs="Arial"/>
                <w:sz w:val="18"/>
                <w:szCs w:val="18"/>
              </w:rPr>
              <w:t>R8</w:t>
            </w:r>
          </w:p>
        </w:tc>
        <w:tc>
          <w:tcPr>
            <w:tcW w:w="2293" w:type="pct"/>
          </w:tcPr>
          <w:p w14:paraId="2EFAF8FD" w14:textId="77777777" w:rsidR="008375D1" w:rsidRPr="008375D1" w:rsidRDefault="008375D1" w:rsidP="00001156">
            <w:pPr>
              <w:spacing w:line="276" w:lineRule="auto"/>
              <w:ind w:right="249"/>
              <w:jc w:val="both"/>
              <w:textAlignment w:val="baseline"/>
              <w:cnfStyle w:val="000000000000" w:firstRow="0" w:lastRow="0" w:firstColumn="0" w:lastColumn="0" w:oddVBand="0" w:evenVBand="0" w:oddHBand="0" w:evenHBand="0" w:firstRowFirstColumn="0" w:firstRowLastColumn="0" w:lastRowFirstColumn="0" w:lastRowLastColumn="0"/>
              <w:rPr>
                <w:rFonts w:ascii="Arial" w:hAnsi="Arial" w:cs="Arial"/>
                <w:color w:val="000000"/>
                <w:sz w:val="22"/>
                <w:szCs w:val="22"/>
                <w:lang w:eastAsia="en-GB"/>
              </w:rPr>
            </w:pPr>
            <w:r w:rsidRPr="008375D1">
              <w:rPr>
                <w:rFonts w:ascii="Arial" w:hAnsi="Arial" w:cs="Arial"/>
                <w:color w:val="000000"/>
                <w:sz w:val="22"/>
                <w:szCs w:val="22"/>
                <w:lang w:eastAsia="en-GB"/>
              </w:rPr>
              <w:t>As a minimum, the milestone plan shall include as technical success criteria: </w:t>
            </w:r>
          </w:p>
          <w:p w14:paraId="6C5FFB50" w14:textId="77777777" w:rsidR="008E2311" w:rsidRPr="008E2311" w:rsidRDefault="008375D1" w:rsidP="00001156">
            <w:pPr>
              <w:numPr>
                <w:ilvl w:val="0"/>
                <w:numId w:val="27"/>
              </w:numPr>
              <w:tabs>
                <w:tab w:val="clear" w:pos="720"/>
                <w:tab w:val="num" w:pos="654"/>
              </w:tabs>
              <w:spacing w:line="276" w:lineRule="auto"/>
              <w:ind w:left="371" w:right="249" w:firstLine="0"/>
              <w:jc w:val="both"/>
              <w:textAlignment w:val="baseline"/>
              <w:cnfStyle w:val="000000000000" w:firstRow="0" w:lastRow="0" w:firstColumn="0" w:lastColumn="0" w:oddVBand="0" w:evenVBand="0" w:oddHBand="0" w:evenHBand="0" w:firstRowFirstColumn="0" w:firstRowLastColumn="0" w:lastRowFirstColumn="0" w:lastRowLastColumn="0"/>
              <w:rPr>
                <w:rFonts w:ascii="Arial" w:hAnsi="Arial" w:cs="Arial"/>
                <w:color w:val="000000"/>
                <w:sz w:val="22"/>
                <w:szCs w:val="22"/>
                <w:lang w:eastAsia="en-GB"/>
              </w:rPr>
            </w:pPr>
            <w:r w:rsidRPr="008375D1">
              <w:rPr>
                <w:rFonts w:ascii="Arial" w:hAnsi="Arial" w:cs="Arial"/>
                <w:color w:val="000000" w:themeColor="text1"/>
                <w:sz w:val="22"/>
                <w:szCs w:val="22"/>
                <w:lang w:eastAsia="en-GB"/>
              </w:rPr>
              <w:t>the completion of preliminary design or equivalent by the end of Phase 1-1 </w:t>
            </w:r>
          </w:p>
          <w:p w14:paraId="79E6A50A" w14:textId="670600F7" w:rsidR="008375D1" w:rsidRPr="008E2311" w:rsidRDefault="008375D1" w:rsidP="00001156">
            <w:pPr>
              <w:numPr>
                <w:ilvl w:val="0"/>
                <w:numId w:val="27"/>
              </w:numPr>
              <w:tabs>
                <w:tab w:val="clear" w:pos="720"/>
                <w:tab w:val="num" w:pos="654"/>
              </w:tabs>
              <w:spacing w:line="276" w:lineRule="auto"/>
              <w:ind w:left="371" w:right="249" w:firstLine="0"/>
              <w:jc w:val="both"/>
              <w:textAlignment w:val="baseline"/>
              <w:cnfStyle w:val="000000000000" w:firstRow="0" w:lastRow="0" w:firstColumn="0" w:lastColumn="0" w:oddVBand="0" w:evenVBand="0" w:oddHBand="0" w:evenHBand="0" w:firstRowFirstColumn="0" w:firstRowLastColumn="0" w:lastRowFirstColumn="0" w:lastRowLastColumn="0"/>
              <w:rPr>
                <w:rFonts w:ascii="Arial" w:hAnsi="Arial" w:cs="Arial"/>
                <w:color w:val="000000"/>
                <w:sz w:val="22"/>
                <w:szCs w:val="22"/>
                <w:lang w:eastAsia="en-GB"/>
              </w:rPr>
            </w:pPr>
            <w:r w:rsidRPr="008E2311">
              <w:rPr>
                <w:rFonts w:ascii="Arial" w:hAnsi="Arial" w:cs="Arial"/>
                <w:color w:val="000000" w:themeColor="text1"/>
                <w:sz w:val="22"/>
                <w:szCs w:val="22"/>
                <w:lang w:eastAsia="en-GB"/>
              </w:rPr>
              <w:t>the completion of critical design or equivalent by the end of Phase 1-2 </w:t>
            </w:r>
          </w:p>
        </w:tc>
        <w:tc>
          <w:tcPr>
            <w:tcW w:w="644" w:type="pct"/>
          </w:tcPr>
          <w:p w14:paraId="205672C9" w14:textId="021981C4"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color w:val="FF0000"/>
                <w:sz w:val="22"/>
                <w:szCs w:val="22"/>
              </w:rPr>
            </w:pPr>
            <w:r w:rsidRPr="006F4730">
              <w:rPr>
                <w:rFonts w:ascii="Arial" w:hAnsi="Arial" w:cs="Arial"/>
                <w:iCs/>
                <w:color w:val="FF0000"/>
                <w:sz w:val="22"/>
                <w:szCs w:val="22"/>
              </w:rPr>
              <w:t>…</w:t>
            </w:r>
          </w:p>
        </w:tc>
        <w:tc>
          <w:tcPr>
            <w:tcW w:w="1785" w:type="pct"/>
          </w:tcPr>
          <w:p w14:paraId="2F7E5021" w14:textId="4D1B7F05"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7985C91D"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4C6D2EF1" w14:textId="5027C7FA" w:rsidR="008375D1" w:rsidRPr="00A71096" w:rsidRDefault="008375D1" w:rsidP="00001156">
            <w:pPr>
              <w:pStyle w:val="Default"/>
              <w:spacing w:before="40" w:after="120" w:line="276" w:lineRule="auto"/>
              <w:jc w:val="both"/>
              <w:rPr>
                <w:rFonts w:ascii="Arial" w:hAnsi="Arial" w:cs="Arial"/>
                <w:sz w:val="18"/>
                <w:szCs w:val="18"/>
              </w:rPr>
            </w:pPr>
            <w:r>
              <w:rPr>
                <w:rFonts w:ascii="Arial" w:hAnsi="Arial" w:cs="Arial"/>
                <w:sz w:val="18"/>
                <w:szCs w:val="18"/>
              </w:rPr>
              <w:t>R9</w:t>
            </w:r>
          </w:p>
        </w:tc>
        <w:tc>
          <w:tcPr>
            <w:tcW w:w="2293" w:type="pct"/>
          </w:tcPr>
          <w:p w14:paraId="6E6329FF" w14:textId="77777777" w:rsidR="008375D1" w:rsidRPr="008375D1" w:rsidRDefault="008375D1" w:rsidP="00001156">
            <w:pPr>
              <w:spacing w:line="276" w:lineRule="auto"/>
              <w:ind w:right="249"/>
              <w:jc w:val="both"/>
              <w:textAlignment w:val="baseline"/>
              <w:cnfStyle w:val="000000000000" w:firstRow="0" w:lastRow="0" w:firstColumn="0" w:lastColumn="0" w:oddVBand="0" w:evenVBand="0" w:oddHBand="0" w:evenHBand="0" w:firstRowFirstColumn="0" w:firstRowLastColumn="0" w:lastRowFirstColumn="0" w:lastRowLastColumn="0"/>
              <w:rPr>
                <w:rFonts w:ascii="Arial" w:hAnsi="Arial" w:cs="Arial"/>
                <w:color w:val="000000"/>
                <w:sz w:val="22"/>
                <w:szCs w:val="22"/>
                <w:lang w:eastAsia="en-GB"/>
              </w:rPr>
            </w:pPr>
            <w:r w:rsidRPr="008375D1">
              <w:rPr>
                <w:rFonts w:ascii="Arial" w:hAnsi="Arial" w:cs="Arial"/>
                <w:color w:val="000000"/>
                <w:sz w:val="22"/>
                <w:szCs w:val="22"/>
                <w:lang w:eastAsia="en-GB"/>
              </w:rPr>
              <w:t>As a minimum, the milestone plan shall include as financial success criteria: </w:t>
            </w:r>
          </w:p>
          <w:p w14:paraId="21BEF6DB" w14:textId="77777777" w:rsidR="008E2311" w:rsidRDefault="008375D1" w:rsidP="00001156">
            <w:pPr>
              <w:numPr>
                <w:ilvl w:val="0"/>
                <w:numId w:val="29"/>
              </w:numPr>
              <w:spacing w:line="276" w:lineRule="auto"/>
              <w:ind w:left="348" w:right="249" w:firstLine="0"/>
              <w:jc w:val="both"/>
              <w:textAlignment w:val="baseline"/>
              <w:cnfStyle w:val="000000000000" w:firstRow="0" w:lastRow="0" w:firstColumn="0" w:lastColumn="0" w:oddVBand="0" w:evenVBand="0" w:oddHBand="0" w:evenHBand="0" w:firstRowFirstColumn="0" w:firstRowLastColumn="0" w:lastRowFirstColumn="0" w:lastRowLastColumn="0"/>
              <w:rPr>
                <w:rFonts w:ascii="Arial" w:hAnsi="Arial" w:cs="Arial"/>
                <w:color w:val="000000"/>
                <w:sz w:val="22"/>
                <w:szCs w:val="22"/>
                <w:lang w:eastAsia="en-GB"/>
              </w:rPr>
            </w:pPr>
            <w:r w:rsidRPr="008375D1">
              <w:rPr>
                <w:rFonts w:ascii="Arial" w:hAnsi="Arial" w:cs="Arial"/>
                <w:color w:val="000000"/>
                <w:sz w:val="22"/>
                <w:szCs w:val="22"/>
                <w:lang w:eastAsia="en-GB"/>
              </w:rPr>
              <w:lastRenderedPageBreak/>
              <w:t>the acquisition of appropriate third-party financing to complete Phase 1-2, by the end of Phase 1-1 </w:t>
            </w:r>
          </w:p>
          <w:p w14:paraId="13AEB735" w14:textId="2550A461" w:rsidR="008375D1" w:rsidRPr="008E2311" w:rsidRDefault="008375D1" w:rsidP="00001156">
            <w:pPr>
              <w:numPr>
                <w:ilvl w:val="0"/>
                <w:numId w:val="29"/>
              </w:numPr>
              <w:spacing w:line="276" w:lineRule="auto"/>
              <w:ind w:left="348" w:right="249" w:firstLine="0"/>
              <w:jc w:val="both"/>
              <w:textAlignment w:val="baseline"/>
              <w:cnfStyle w:val="000000000000" w:firstRow="0" w:lastRow="0" w:firstColumn="0" w:lastColumn="0" w:oddVBand="0" w:evenVBand="0" w:oddHBand="0" w:evenHBand="0" w:firstRowFirstColumn="0" w:firstRowLastColumn="0" w:lastRowFirstColumn="0" w:lastRowLastColumn="0"/>
              <w:rPr>
                <w:rFonts w:ascii="Arial" w:hAnsi="Arial" w:cs="Arial"/>
                <w:color w:val="000000"/>
                <w:sz w:val="22"/>
                <w:szCs w:val="22"/>
                <w:lang w:eastAsia="en-GB"/>
              </w:rPr>
            </w:pPr>
            <w:r w:rsidRPr="008E2311">
              <w:rPr>
                <w:rFonts w:ascii="Arial" w:hAnsi="Arial" w:cs="Arial"/>
                <w:sz w:val="22"/>
                <w:szCs w:val="22"/>
                <w:lang w:eastAsia="en-GB"/>
              </w:rPr>
              <w:t>the acquisition of appropriate third-party financing to launch the demonstration mission, by the end of Phase 1-2 </w:t>
            </w:r>
          </w:p>
        </w:tc>
        <w:tc>
          <w:tcPr>
            <w:tcW w:w="644" w:type="pct"/>
          </w:tcPr>
          <w:p w14:paraId="30B7360F" w14:textId="2793F274"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color w:val="FF0000"/>
                <w:sz w:val="22"/>
                <w:szCs w:val="22"/>
              </w:rPr>
            </w:pPr>
            <w:r w:rsidRPr="006F4730">
              <w:rPr>
                <w:rFonts w:ascii="Arial" w:hAnsi="Arial" w:cs="Arial"/>
                <w:iCs/>
                <w:color w:val="FF0000"/>
                <w:sz w:val="22"/>
                <w:szCs w:val="22"/>
              </w:rPr>
              <w:lastRenderedPageBreak/>
              <w:t>…</w:t>
            </w:r>
          </w:p>
        </w:tc>
        <w:tc>
          <w:tcPr>
            <w:tcW w:w="1785" w:type="pct"/>
          </w:tcPr>
          <w:p w14:paraId="7FA1B410" w14:textId="1A8314FB"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166CEF68"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1C814EC1" w14:textId="314C2FF5" w:rsidR="008375D1" w:rsidRPr="00A71096" w:rsidRDefault="008375D1" w:rsidP="00001156">
            <w:pPr>
              <w:pStyle w:val="Default"/>
              <w:spacing w:before="40" w:after="120" w:line="276" w:lineRule="auto"/>
              <w:jc w:val="both"/>
              <w:rPr>
                <w:rFonts w:ascii="Arial" w:hAnsi="Arial" w:cs="Arial"/>
                <w:sz w:val="18"/>
                <w:szCs w:val="18"/>
              </w:rPr>
            </w:pPr>
            <w:r>
              <w:rPr>
                <w:rFonts w:ascii="Arial" w:hAnsi="Arial" w:cs="Arial"/>
                <w:sz w:val="18"/>
                <w:szCs w:val="18"/>
              </w:rPr>
              <w:t>R10</w:t>
            </w:r>
          </w:p>
        </w:tc>
        <w:tc>
          <w:tcPr>
            <w:tcW w:w="2293" w:type="pct"/>
          </w:tcPr>
          <w:p w14:paraId="27B70746" w14:textId="19FBE689"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sz w:val="22"/>
                <w:szCs w:val="22"/>
                <w:lang w:eastAsia="en-GB"/>
              </w:rPr>
              <w:t>The proposal shall clearly specify the amount of financial support that is required of ESA in each of the three phases of the Commercial Cargo Transportation Initiative.  </w:t>
            </w:r>
          </w:p>
        </w:tc>
        <w:tc>
          <w:tcPr>
            <w:tcW w:w="644" w:type="pct"/>
          </w:tcPr>
          <w:p w14:paraId="339ED502" w14:textId="71C91319"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color w:val="FF0000"/>
                <w:sz w:val="22"/>
                <w:szCs w:val="22"/>
              </w:rPr>
            </w:pPr>
            <w:r w:rsidRPr="006F4730">
              <w:rPr>
                <w:rFonts w:ascii="Arial" w:hAnsi="Arial" w:cs="Arial"/>
                <w:iCs/>
                <w:color w:val="FF0000"/>
                <w:sz w:val="22"/>
                <w:szCs w:val="22"/>
              </w:rPr>
              <w:t>…</w:t>
            </w:r>
          </w:p>
        </w:tc>
        <w:tc>
          <w:tcPr>
            <w:tcW w:w="1785" w:type="pct"/>
          </w:tcPr>
          <w:p w14:paraId="6F5E79A0" w14:textId="4FE13862"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44052C54"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6C291B0E" w14:textId="17CBCC61" w:rsidR="008375D1" w:rsidRPr="00A71096" w:rsidRDefault="008375D1" w:rsidP="00001156">
            <w:pPr>
              <w:pStyle w:val="Default"/>
              <w:spacing w:before="40" w:after="120" w:line="276" w:lineRule="auto"/>
              <w:jc w:val="both"/>
              <w:rPr>
                <w:rFonts w:ascii="Arial" w:hAnsi="Arial" w:cs="Arial"/>
                <w:sz w:val="18"/>
                <w:szCs w:val="18"/>
              </w:rPr>
            </w:pPr>
            <w:r>
              <w:rPr>
                <w:rFonts w:ascii="Arial" w:hAnsi="Arial" w:cs="Arial"/>
                <w:sz w:val="18"/>
                <w:szCs w:val="18"/>
              </w:rPr>
              <w:t>R11</w:t>
            </w:r>
          </w:p>
        </w:tc>
        <w:tc>
          <w:tcPr>
            <w:tcW w:w="2293" w:type="pct"/>
          </w:tcPr>
          <w:p w14:paraId="7FFFE3B7" w14:textId="611B298E"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sz w:val="22"/>
                <w:szCs w:val="22"/>
                <w:lang w:eastAsia="en-GB"/>
              </w:rPr>
              <w:t>The proposal shall clearly specify the type of in-kind support (and its estimated financial countervalue) that is required of ESA in each of the three phases of the Commercial Cargo Transportation Initiative.  </w:t>
            </w:r>
          </w:p>
        </w:tc>
        <w:tc>
          <w:tcPr>
            <w:tcW w:w="644" w:type="pct"/>
          </w:tcPr>
          <w:p w14:paraId="16CFD899" w14:textId="49EE9773"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color w:val="FF0000"/>
                <w:sz w:val="22"/>
                <w:szCs w:val="22"/>
              </w:rPr>
            </w:pPr>
            <w:r w:rsidRPr="006F4730">
              <w:rPr>
                <w:rFonts w:ascii="Arial" w:hAnsi="Arial" w:cs="Arial"/>
                <w:iCs/>
                <w:color w:val="FF0000"/>
                <w:sz w:val="22"/>
                <w:szCs w:val="22"/>
              </w:rPr>
              <w:t>…</w:t>
            </w:r>
          </w:p>
        </w:tc>
        <w:tc>
          <w:tcPr>
            <w:tcW w:w="1785" w:type="pct"/>
          </w:tcPr>
          <w:p w14:paraId="3EB51576" w14:textId="3CC84B98"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r w:rsidR="008375D1" w:rsidRPr="00A71096" w14:paraId="54C5A34C" w14:textId="77777777" w:rsidTr="00C84356">
        <w:tc>
          <w:tcPr>
            <w:cnfStyle w:val="001000000000" w:firstRow="0" w:lastRow="0" w:firstColumn="1" w:lastColumn="0" w:oddVBand="0" w:evenVBand="0" w:oddHBand="0" w:evenHBand="0" w:firstRowFirstColumn="0" w:firstRowLastColumn="0" w:lastRowFirstColumn="0" w:lastRowLastColumn="0"/>
            <w:tcW w:w="278" w:type="pct"/>
          </w:tcPr>
          <w:p w14:paraId="158271E7" w14:textId="310CE10A" w:rsidR="008375D1" w:rsidRPr="00A71096" w:rsidRDefault="008375D1" w:rsidP="00001156">
            <w:pPr>
              <w:pStyle w:val="Default"/>
              <w:spacing w:before="40" w:after="120" w:line="276" w:lineRule="auto"/>
              <w:jc w:val="both"/>
              <w:rPr>
                <w:rFonts w:ascii="Arial" w:hAnsi="Arial" w:cs="Arial"/>
                <w:sz w:val="18"/>
                <w:szCs w:val="18"/>
              </w:rPr>
            </w:pPr>
            <w:r>
              <w:rPr>
                <w:rFonts w:ascii="Arial" w:hAnsi="Arial" w:cs="Arial"/>
                <w:sz w:val="18"/>
                <w:szCs w:val="18"/>
              </w:rPr>
              <w:t>R12</w:t>
            </w:r>
          </w:p>
        </w:tc>
        <w:tc>
          <w:tcPr>
            <w:tcW w:w="2293" w:type="pct"/>
          </w:tcPr>
          <w:p w14:paraId="48586729" w14:textId="6A68D09D" w:rsidR="008375D1" w:rsidRPr="008375D1"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22"/>
                <w:szCs w:val="22"/>
              </w:rPr>
            </w:pPr>
            <w:r w:rsidRPr="008375D1">
              <w:rPr>
                <w:rFonts w:ascii="Arial" w:eastAsia="Times New Roman" w:hAnsi="Arial" w:cs="Arial"/>
                <w:sz w:val="22"/>
                <w:szCs w:val="22"/>
                <w:lang w:eastAsia="en-GB"/>
              </w:rPr>
              <w:t>The proposal shall include and justify a projected price per kilogram to the International Space Station for the proposed transportation service after the successful execution of the demonstration mission.  </w:t>
            </w:r>
          </w:p>
        </w:tc>
        <w:tc>
          <w:tcPr>
            <w:tcW w:w="644" w:type="pct"/>
          </w:tcPr>
          <w:p w14:paraId="027A6B3C" w14:textId="6134E9DF" w:rsidR="008375D1" w:rsidRPr="006F4730"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iCs/>
                <w:color w:val="FF0000"/>
                <w:sz w:val="22"/>
                <w:szCs w:val="22"/>
              </w:rPr>
            </w:pPr>
            <w:r w:rsidRPr="006F4730">
              <w:rPr>
                <w:rFonts w:ascii="Arial" w:hAnsi="Arial" w:cs="Arial"/>
                <w:iCs/>
                <w:color w:val="FF0000"/>
                <w:sz w:val="22"/>
                <w:szCs w:val="22"/>
              </w:rPr>
              <w:t>…</w:t>
            </w:r>
          </w:p>
        </w:tc>
        <w:tc>
          <w:tcPr>
            <w:tcW w:w="1785" w:type="pct"/>
          </w:tcPr>
          <w:p w14:paraId="2D70A062" w14:textId="10F30F74" w:rsidR="008375D1" w:rsidRPr="00A71096" w:rsidRDefault="008375D1" w:rsidP="00001156">
            <w:pPr>
              <w:pStyle w:val="Default"/>
              <w:spacing w:before="40" w:after="120" w:line="276"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sz w:val="18"/>
                <w:szCs w:val="18"/>
              </w:rPr>
            </w:pPr>
            <w:r w:rsidRPr="006F4730">
              <w:rPr>
                <w:rFonts w:ascii="Arial" w:hAnsi="Arial" w:cs="Arial"/>
                <w:iCs/>
                <w:color w:val="FF0000"/>
                <w:sz w:val="22"/>
                <w:szCs w:val="22"/>
              </w:rPr>
              <w:t>…</w:t>
            </w:r>
          </w:p>
        </w:tc>
      </w:tr>
    </w:tbl>
    <w:p w14:paraId="26576B1D" w14:textId="77777777" w:rsidR="000D2930" w:rsidRDefault="000D2930" w:rsidP="000D2930">
      <w:pPr>
        <w:autoSpaceDE w:val="0"/>
        <w:autoSpaceDN w:val="0"/>
        <w:adjustRightInd w:val="0"/>
        <w:spacing w:before="40" w:after="120" w:line="286" w:lineRule="auto"/>
        <w:jc w:val="both"/>
        <w:rPr>
          <w:rFonts w:ascii="Arial" w:eastAsiaTheme="minorHAnsi" w:hAnsi="Arial" w:cs="Arial"/>
          <w:i/>
          <w:color w:val="0070C0"/>
          <w:sz w:val="22"/>
          <w:szCs w:val="22"/>
          <w:lang w:val="en-GB"/>
        </w:rPr>
      </w:pPr>
    </w:p>
    <w:p w14:paraId="026BDDA9" w14:textId="77777777" w:rsidR="00A102D4" w:rsidRDefault="00A102D4" w:rsidP="002A7B03">
      <w:pPr>
        <w:pStyle w:val="Body"/>
      </w:pPr>
    </w:p>
    <w:p w14:paraId="7F234FA4" w14:textId="77777777" w:rsidR="000A2BA8" w:rsidRPr="002A7B03" w:rsidRDefault="000A2BA8" w:rsidP="002A7B03">
      <w:pPr>
        <w:pStyle w:val="Body"/>
      </w:pPr>
    </w:p>
    <w:sectPr w:rsidR="000A2BA8" w:rsidRPr="002A7B03" w:rsidSect="00D80028">
      <w:headerReference w:type="default" r:id="rId11"/>
      <w:footerReference w:type="default" r:id="rId12"/>
      <w:headerReference w:type="first" r:id="rId13"/>
      <w:footerReference w:type="first" r:id="rId14"/>
      <w:pgSz w:w="11907" w:h="16840" w:code="9"/>
      <w:pgMar w:top="1956" w:right="851" w:bottom="1134" w:left="1134" w:header="854"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22A3F66" w14:textId="77777777" w:rsidR="00BD287E" w:rsidRDefault="00BD287E" w:rsidP="003A1DFC">
      <w:pPr>
        <w:spacing w:line="240" w:lineRule="auto"/>
      </w:pPr>
      <w:r>
        <w:separator/>
      </w:r>
    </w:p>
  </w:endnote>
  <w:endnote w:type="continuationSeparator" w:id="0">
    <w:p w14:paraId="20343826" w14:textId="77777777" w:rsidR="00BD287E" w:rsidRDefault="00BD287E" w:rsidP="003A1DFC">
      <w:pPr>
        <w:spacing w:line="240" w:lineRule="auto"/>
      </w:pPr>
      <w:r>
        <w:continuationSeparator/>
      </w:r>
    </w:p>
  </w:endnote>
  <w:endnote w:type="continuationNotice" w:id="1">
    <w:p w14:paraId="4E2CD603" w14:textId="77777777" w:rsidR="0060239E" w:rsidRDefault="0060239E">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NotesStyle-BoldTf">
    <w:panose1 w:val="020B0604020202020204"/>
    <w:charset w:val="4D"/>
    <w:family w:val="auto"/>
    <w:pitch w:val="variable"/>
    <w:sig w:usb0="800000AF" w:usb1="4000204A" w:usb2="00000000" w:usb3="00000000" w:csb0="00000001" w:csb1="00000000"/>
  </w:font>
  <w:font w:name="NotesEsa">
    <w:panose1 w:val="020B0604020202020204"/>
    <w:charset w:val="4D"/>
    <w:family w:val="auto"/>
    <w:pitch w:val="variable"/>
    <w:sig w:usb0="800000EF" w:usb1="4000206A"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E241FD" w14:textId="77777777" w:rsidR="002A7B03" w:rsidRPr="00D80028" w:rsidRDefault="00B3522E" w:rsidP="00A102D4">
    <w:pPr>
      <w:pStyle w:val="Footer"/>
      <w:spacing w:after="260"/>
      <w:rPr>
        <w:rFonts w:ascii="Arial" w:hAnsi="Arial" w:cs="Arial"/>
      </w:rPr>
    </w:pPr>
    <w:sdt>
      <w:sdtPr>
        <w:rPr>
          <w:rFonts w:ascii="Arial" w:hAnsi="Arial" w:cs="Arial"/>
        </w:rPr>
        <w:id w:val="536938466"/>
        <w:docPartObj>
          <w:docPartGallery w:val="Page Numbers (Top of Page)"/>
          <w:docPartUnique/>
        </w:docPartObj>
      </w:sdtPr>
      <w:sdtEndPr/>
      <w:sdtContent>
        <w:r w:rsidR="002A7B03" w:rsidRPr="00D80028">
          <w:rPr>
            <w:rFonts w:ascii="Arial" w:hAnsi="Arial" w:cs="Arial"/>
            <w:noProof/>
            <w:color w:val="033142"/>
            <w:lang w:eastAsia="en-GB"/>
          </w:rPr>
          <w:drawing>
            <wp:anchor distT="0" distB="0" distL="114300" distR="114300" simplePos="0" relativeHeight="251658241" behindDoc="0" locked="0" layoutInCell="1" allowOverlap="1" wp14:anchorId="584CF398" wp14:editId="1B29E669">
              <wp:simplePos x="0" y="0"/>
              <wp:positionH relativeFrom="column">
                <wp:posOffset>4800457</wp:posOffset>
              </wp:positionH>
              <wp:positionV relativeFrom="page">
                <wp:posOffset>9836150</wp:posOffset>
              </wp:positionV>
              <wp:extent cx="1497600" cy="532800"/>
              <wp:effectExtent l="0" t="0" r="7620" b="0"/>
              <wp:wrapNone/>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riefcard_BG_guide_2019-15.png"/>
                      <pic:cNvPicPr/>
                    </pic:nvPicPr>
                    <pic:blipFill>
                      <a:blip r:embed="rId1">
                        <a:extLst>
                          <a:ext uri="{28A0092B-C50C-407E-A947-70E740481C1C}">
                            <a14:useLocalDpi xmlns:a14="http://schemas.microsoft.com/office/drawing/2010/main" val="0"/>
                          </a:ext>
                        </a:extLst>
                      </a:blip>
                      <a:stretch>
                        <a:fillRect/>
                      </a:stretch>
                    </pic:blipFill>
                    <pic:spPr>
                      <a:xfrm>
                        <a:off x="0" y="0"/>
                        <a:ext cx="1497600" cy="532800"/>
                      </a:xfrm>
                      <a:prstGeom prst="rect">
                        <a:avLst/>
                      </a:prstGeom>
                    </pic:spPr>
                  </pic:pic>
                </a:graphicData>
              </a:graphic>
              <wp14:sizeRelH relativeFrom="page">
                <wp14:pctWidth>0</wp14:pctWidth>
              </wp14:sizeRelH>
              <wp14:sizeRelV relativeFrom="page">
                <wp14:pctHeight>0</wp14:pctHeight>
              </wp14:sizeRelV>
            </wp:anchor>
          </w:drawing>
        </w:r>
        <w:r w:rsidR="002A7B03" w:rsidRPr="00D80028">
          <w:rPr>
            <w:rFonts w:ascii="Arial" w:hAnsi="Arial" w:cs="Arial"/>
            <w:sz w:val="16"/>
            <w:szCs w:val="16"/>
          </w:rPr>
          <w:t xml:space="preserve">Page </w:t>
        </w:r>
        <w:r w:rsidR="002A7B03" w:rsidRPr="00D80028">
          <w:rPr>
            <w:rFonts w:ascii="Arial" w:hAnsi="Arial" w:cs="Arial"/>
            <w:bCs/>
            <w:sz w:val="16"/>
            <w:szCs w:val="16"/>
          </w:rPr>
          <w:fldChar w:fldCharType="begin"/>
        </w:r>
        <w:r w:rsidR="002A7B03" w:rsidRPr="00D80028">
          <w:rPr>
            <w:rFonts w:ascii="Arial" w:hAnsi="Arial" w:cs="Arial"/>
            <w:bCs/>
            <w:sz w:val="16"/>
            <w:szCs w:val="16"/>
          </w:rPr>
          <w:instrText xml:space="preserve"> PAGE </w:instrText>
        </w:r>
        <w:r w:rsidR="002A7B03" w:rsidRPr="00D80028">
          <w:rPr>
            <w:rFonts w:ascii="Arial" w:hAnsi="Arial" w:cs="Arial"/>
            <w:bCs/>
            <w:sz w:val="16"/>
            <w:szCs w:val="16"/>
          </w:rPr>
          <w:fldChar w:fldCharType="separate"/>
        </w:r>
        <w:r w:rsidR="002A7B03" w:rsidRPr="00D80028">
          <w:rPr>
            <w:rFonts w:ascii="Arial" w:hAnsi="Arial" w:cs="Arial"/>
            <w:bCs/>
            <w:sz w:val="16"/>
            <w:szCs w:val="16"/>
          </w:rPr>
          <w:t>1</w:t>
        </w:r>
        <w:r w:rsidR="002A7B03" w:rsidRPr="00D80028">
          <w:rPr>
            <w:rFonts w:ascii="Arial" w:hAnsi="Arial" w:cs="Arial"/>
            <w:bCs/>
            <w:sz w:val="16"/>
            <w:szCs w:val="16"/>
          </w:rPr>
          <w:fldChar w:fldCharType="end"/>
        </w:r>
        <w:r w:rsidR="002A7B03" w:rsidRPr="00D80028">
          <w:rPr>
            <w:rFonts w:ascii="Arial" w:hAnsi="Arial" w:cs="Arial"/>
            <w:sz w:val="16"/>
            <w:szCs w:val="16"/>
          </w:rPr>
          <w:t>/</w:t>
        </w:r>
        <w:r w:rsidR="002A7B03" w:rsidRPr="00D80028">
          <w:rPr>
            <w:rFonts w:ascii="Arial" w:hAnsi="Arial" w:cs="Arial"/>
            <w:bCs/>
            <w:sz w:val="16"/>
            <w:szCs w:val="16"/>
          </w:rPr>
          <w:fldChar w:fldCharType="begin"/>
        </w:r>
        <w:r w:rsidR="002A7B03" w:rsidRPr="00D80028">
          <w:rPr>
            <w:rFonts w:ascii="Arial" w:hAnsi="Arial" w:cs="Arial"/>
            <w:bCs/>
            <w:sz w:val="16"/>
            <w:szCs w:val="16"/>
          </w:rPr>
          <w:instrText xml:space="preserve"> NUMPAGES  </w:instrText>
        </w:r>
        <w:r w:rsidR="002A7B03" w:rsidRPr="00D80028">
          <w:rPr>
            <w:rFonts w:ascii="Arial" w:hAnsi="Arial" w:cs="Arial"/>
            <w:bCs/>
            <w:sz w:val="16"/>
            <w:szCs w:val="16"/>
          </w:rPr>
          <w:fldChar w:fldCharType="separate"/>
        </w:r>
        <w:r w:rsidR="002A7B03" w:rsidRPr="00D80028">
          <w:rPr>
            <w:rFonts w:ascii="Arial" w:hAnsi="Arial" w:cs="Arial"/>
            <w:bCs/>
            <w:sz w:val="16"/>
            <w:szCs w:val="16"/>
          </w:rPr>
          <w:t>2</w:t>
        </w:r>
        <w:r w:rsidR="002A7B03" w:rsidRPr="00D80028">
          <w:rPr>
            <w:rFonts w:ascii="Arial" w:hAnsi="Arial" w:cs="Arial"/>
            <w:bCs/>
            <w:sz w:val="16"/>
            <w:szCs w:val="16"/>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1B7ADF" w14:textId="77777777" w:rsidR="002A7B03" w:rsidRPr="00D80028" w:rsidRDefault="00B3522E" w:rsidP="00A102D4">
    <w:pPr>
      <w:pStyle w:val="Footer"/>
      <w:spacing w:after="260"/>
      <w:rPr>
        <w:rFonts w:ascii="Arial" w:hAnsi="Arial" w:cs="Arial"/>
      </w:rPr>
    </w:pPr>
    <w:sdt>
      <w:sdtPr>
        <w:rPr>
          <w:rFonts w:ascii="Arial" w:hAnsi="Arial" w:cs="Arial"/>
          <w:color w:val="355D6D"/>
        </w:rPr>
        <w:id w:val="-1847091499"/>
        <w:docPartObj>
          <w:docPartGallery w:val="Page Numbers (Top of Page)"/>
          <w:docPartUnique/>
        </w:docPartObj>
      </w:sdtPr>
      <w:sdtEndPr/>
      <w:sdtContent>
        <w:r w:rsidR="002A7B03" w:rsidRPr="00D80028">
          <w:rPr>
            <w:rFonts w:ascii="Arial" w:hAnsi="Arial" w:cs="Arial"/>
            <w:noProof/>
            <w:color w:val="355D6D"/>
            <w:lang w:eastAsia="en-GB"/>
          </w:rPr>
          <w:drawing>
            <wp:anchor distT="0" distB="0" distL="114300" distR="114300" simplePos="0" relativeHeight="251658240" behindDoc="0" locked="0" layoutInCell="1" allowOverlap="1" wp14:anchorId="4B18976F" wp14:editId="097649D4">
              <wp:simplePos x="0" y="0"/>
              <wp:positionH relativeFrom="column">
                <wp:posOffset>4800457</wp:posOffset>
              </wp:positionH>
              <wp:positionV relativeFrom="page">
                <wp:posOffset>9836150</wp:posOffset>
              </wp:positionV>
              <wp:extent cx="1497600" cy="532800"/>
              <wp:effectExtent l="0" t="0" r="7620" b="0"/>
              <wp:wrapNone/>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riefcard_BG_guide_2019-15.png"/>
                      <pic:cNvPicPr/>
                    </pic:nvPicPr>
                    <pic:blipFill>
                      <a:blip r:embed="rId1">
                        <a:extLst>
                          <a:ext uri="{28A0092B-C50C-407E-A947-70E740481C1C}">
                            <a14:useLocalDpi xmlns:a14="http://schemas.microsoft.com/office/drawing/2010/main" val="0"/>
                          </a:ext>
                        </a:extLst>
                      </a:blip>
                      <a:stretch>
                        <a:fillRect/>
                      </a:stretch>
                    </pic:blipFill>
                    <pic:spPr>
                      <a:xfrm>
                        <a:off x="0" y="0"/>
                        <a:ext cx="1497600" cy="532800"/>
                      </a:xfrm>
                      <a:prstGeom prst="rect">
                        <a:avLst/>
                      </a:prstGeom>
                    </pic:spPr>
                  </pic:pic>
                </a:graphicData>
              </a:graphic>
              <wp14:sizeRelH relativeFrom="page">
                <wp14:pctWidth>0</wp14:pctWidth>
              </wp14:sizeRelH>
              <wp14:sizeRelV relativeFrom="page">
                <wp14:pctHeight>0</wp14:pctHeight>
              </wp14:sizeRelV>
            </wp:anchor>
          </w:drawing>
        </w:r>
        <w:r w:rsidR="002A7B03" w:rsidRPr="00D80028">
          <w:rPr>
            <w:rFonts w:ascii="Arial" w:hAnsi="Arial" w:cs="Arial"/>
            <w:color w:val="355D6D"/>
            <w:sz w:val="16"/>
            <w:szCs w:val="16"/>
          </w:rPr>
          <w:t xml:space="preserve">Page </w:t>
        </w:r>
        <w:r w:rsidR="002A7B03" w:rsidRPr="00D80028">
          <w:rPr>
            <w:rFonts w:ascii="Arial" w:hAnsi="Arial" w:cs="Arial"/>
            <w:bCs/>
            <w:color w:val="355D6D"/>
            <w:sz w:val="16"/>
            <w:szCs w:val="16"/>
          </w:rPr>
          <w:fldChar w:fldCharType="begin"/>
        </w:r>
        <w:r w:rsidR="002A7B03" w:rsidRPr="00D80028">
          <w:rPr>
            <w:rFonts w:ascii="Arial" w:hAnsi="Arial" w:cs="Arial"/>
            <w:bCs/>
            <w:color w:val="355D6D"/>
            <w:sz w:val="16"/>
            <w:szCs w:val="16"/>
          </w:rPr>
          <w:instrText xml:space="preserve"> PAGE </w:instrText>
        </w:r>
        <w:r w:rsidR="002A7B03" w:rsidRPr="00D80028">
          <w:rPr>
            <w:rFonts w:ascii="Arial" w:hAnsi="Arial" w:cs="Arial"/>
            <w:bCs/>
            <w:color w:val="355D6D"/>
            <w:sz w:val="16"/>
            <w:szCs w:val="16"/>
          </w:rPr>
          <w:fldChar w:fldCharType="separate"/>
        </w:r>
        <w:r w:rsidR="0081543C" w:rsidRPr="00D80028">
          <w:rPr>
            <w:rFonts w:ascii="Arial" w:hAnsi="Arial" w:cs="Arial"/>
            <w:bCs/>
            <w:noProof/>
            <w:color w:val="355D6D"/>
            <w:sz w:val="16"/>
            <w:szCs w:val="16"/>
          </w:rPr>
          <w:t>1</w:t>
        </w:r>
        <w:r w:rsidR="002A7B03" w:rsidRPr="00D80028">
          <w:rPr>
            <w:rFonts w:ascii="Arial" w:hAnsi="Arial" w:cs="Arial"/>
            <w:bCs/>
            <w:color w:val="355D6D"/>
            <w:sz w:val="16"/>
            <w:szCs w:val="16"/>
          </w:rPr>
          <w:fldChar w:fldCharType="end"/>
        </w:r>
        <w:r w:rsidR="002A7B03" w:rsidRPr="00D80028">
          <w:rPr>
            <w:rFonts w:ascii="Arial" w:hAnsi="Arial" w:cs="Arial"/>
            <w:color w:val="355D6D"/>
            <w:sz w:val="16"/>
            <w:szCs w:val="16"/>
          </w:rPr>
          <w:t>/</w:t>
        </w:r>
        <w:r w:rsidR="002A7B03" w:rsidRPr="00D80028">
          <w:rPr>
            <w:rFonts w:ascii="Arial" w:hAnsi="Arial" w:cs="Arial"/>
            <w:bCs/>
            <w:color w:val="355D6D"/>
            <w:sz w:val="16"/>
            <w:szCs w:val="16"/>
          </w:rPr>
          <w:fldChar w:fldCharType="begin"/>
        </w:r>
        <w:r w:rsidR="002A7B03" w:rsidRPr="00D80028">
          <w:rPr>
            <w:rFonts w:ascii="Arial" w:hAnsi="Arial" w:cs="Arial"/>
            <w:bCs/>
            <w:color w:val="355D6D"/>
            <w:sz w:val="16"/>
            <w:szCs w:val="16"/>
          </w:rPr>
          <w:instrText xml:space="preserve"> NUMPAGES  </w:instrText>
        </w:r>
        <w:r w:rsidR="002A7B03" w:rsidRPr="00D80028">
          <w:rPr>
            <w:rFonts w:ascii="Arial" w:hAnsi="Arial" w:cs="Arial"/>
            <w:bCs/>
            <w:color w:val="355D6D"/>
            <w:sz w:val="16"/>
            <w:szCs w:val="16"/>
          </w:rPr>
          <w:fldChar w:fldCharType="separate"/>
        </w:r>
        <w:r w:rsidR="0081543C" w:rsidRPr="00D80028">
          <w:rPr>
            <w:rFonts w:ascii="Arial" w:hAnsi="Arial" w:cs="Arial"/>
            <w:bCs/>
            <w:noProof/>
            <w:color w:val="355D6D"/>
            <w:sz w:val="16"/>
            <w:szCs w:val="16"/>
          </w:rPr>
          <w:t>1</w:t>
        </w:r>
        <w:r w:rsidR="002A7B03" w:rsidRPr="00D80028">
          <w:rPr>
            <w:rFonts w:ascii="Arial" w:hAnsi="Arial" w:cs="Arial"/>
            <w:bCs/>
            <w:color w:val="355D6D"/>
            <w:sz w:val="16"/>
            <w:szCs w:val="16"/>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1987846" w14:textId="77777777" w:rsidR="00BD287E" w:rsidRDefault="00BD287E" w:rsidP="003A1DFC">
      <w:pPr>
        <w:spacing w:line="240" w:lineRule="auto"/>
      </w:pPr>
      <w:r>
        <w:separator/>
      </w:r>
    </w:p>
  </w:footnote>
  <w:footnote w:type="continuationSeparator" w:id="0">
    <w:p w14:paraId="3EA26B97" w14:textId="77777777" w:rsidR="00BD287E" w:rsidRDefault="00BD287E" w:rsidP="003A1DFC">
      <w:pPr>
        <w:spacing w:line="240" w:lineRule="auto"/>
      </w:pPr>
      <w:r>
        <w:continuationSeparator/>
      </w:r>
    </w:p>
  </w:footnote>
  <w:footnote w:type="continuationNotice" w:id="1">
    <w:p w14:paraId="26DCB124" w14:textId="77777777" w:rsidR="0060239E" w:rsidRDefault="0060239E">
      <w:pPr>
        <w:spacing w:line="240" w:lineRule="auto"/>
      </w:pPr>
    </w:p>
  </w:footnote>
  <w:footnote w:id="2">
    <w:p w14:paraId="0720D739" w14:textId="77777777" w:rsidR="000D2930" w:rsidRPr="00D80028" w:rsidRDefault="000D2930" w:rsidP="000D2930">
      <w:pPr>
        <w:pStyle w:val="FootnoteText"/>
        <w:rPr>
          <w:rFonts w:ascii="Arial" w:hAnsi="Arial" w:cs="Arial"/>
        </w:rPr>
      </w:pPr>
      <w:r w:rsidRPr="00D80028">
        <w:rPr>
          <w:rStyle w:val="FootnoteReference"/>
          <w:rFonts w:ascii="Arial" w:hAnsi="Arial" w:cs="Arial"/>
          <w:sz w:val="18"/>
          <w:szCs w:val="18"/>
        </w:rPr>
        <w:footnoteRef/>
      </w:r>
      <w:r w:rsidRPr="00D80028">
        <w:rPr>
          <w:rFonts w:ascii="Arial" w:hAnsi="Arial" w:cs="Arial"/>
          <w:sz w:val="18"/>
          <w:szCs w:val="18"/>
        </w:rPr>
        <w:t xml:space="preserve"> Service exploitation stage: The commercial phase when the service is recurrently sold to customers and revenue is generated from </w:t>
      </w:r>
      <w:proofErr w:type="gramStart"/>
      <w:r w:rsidRPr="00D80028">
        <w:rPr>
          <w:rFonts w:ascii="Arial" w:hAnsi="Arial" w:cs="Arial"/>
          <w:sz w:val="18"/>
          <w:szCs w:val="18"/>
        </w:rPr>
        <w:t>it</w:t>
      </w:r>
      <w:proofErr w:type="gramEnd"/>
    </w:p>
  </w:footnote>
  <w:footnote w:id="3">
    <w:p w14:paraId="11ED5298" w14:textId="77777777" w:rsidR="000D2930" w:rsidRPr="00D80028" w:rsidRDefault="000D2930" w:rsidP="000D2930">
      <w:pPr>
        <w:pStyle w:val="FootnoteText"/>
        <w:jc w:val="both"/>
        <w:rPr>
          <w:rFonts w:ascii="Arial" w:hAnsi="Arial" w:cs="Arial"/>
          <w:sz w:val="18"/>
          <w:szCs w:val="16"/>
        </w:rPr>
      </w:pPr>
      <w:r w:rsidRPr="00D80028">
        <w:rPr>
          <w:rStyle w:val="FootnoteReference"/>
          <w:rFonts w:ascii="Arial" w:hAnsi="Arial" w:cs="Arial"/>
          <w:sz w:val="18"/>
          <w:szCs w:val="16"/>
        </w:rPr>
        <w:footnoteRef/>
      </w:r>
      <w:r w:rsidRPr="00D80028">
        <w:rPr>
          <w:rFonts w:ascii="Arial" w:hAnsi="Arial" w:cs="Arial"/>
          <w:sz w:val="18"/>
          <w:szCs w:val="16"/>
        </w:rPr>
        <w:t xml:space="preserve"> Specify here the type of business entity to which the company belongs (</w:t>
      </w:r>
      <w:proofErr w:type="spellStart"/>
      <w:r w:rsidRPr="00D80028">
        <w:rPr>
          <w:rFonts w:ascii="Arial" w:hAnsi="Arial" w:cs="Arial"/>
          <w:sz w:val="18"/>
          <w:szCs w:val="16"/>
        </w:rPr>
        <w:t>e.g</w:t>
      </w:r>
      <w:proofErr w:type="spellEnd"/>
      <w:r w:rsidRPr="00D80028">
        <w:rPr>
          <w:rFonts w:ascii="Arial" w:hAnsi="Arial" w:cs="Arial"/>
          <w:sz w:val="18"/>
          <w:szCs w:val="16"/>
        </w:rPr>
        <w:t xml:space="preserve"> Limited Company, Société Anonyme, AG </w:t>
      </w:r>
      <w:proofErr w:type="spellStart"/>
      <w:r w:rsidRPr="00D80028">
        <w:rPr>
          <w:rFonts w:ascii="Arial" w:hAnsi="Arial" w:cs="Arial"/>
          <w:sz w:val="18"/>
          <w:szCs w:val="16"/>
        </w:rPr>
        <w:t>etc</w:t>
      </w:r>
      <w:proofErr w:type="spellEnd"/>
      <w:r w:rsidRPr="00D80028">
        <w:rPr>
          <w:rFonts w:ascii="Arial" w:hAnsi="Arial" w:cs="Arial"/>
          <w:sz w:val="18"/>
          <w:szCs w:val="16"/>
        </w:rPr>
        <w:t>).</w:t>
      </w:r>
    </w:p>
  </w:footnote>
  <w:footnote w:id="4">
    <w:p w14:paraId="58863D20" w14:textId="77777777" w:rsidR="000D2930" w:rsidRPr="00D80028" w:rsidRDefault="000D2930" w:rsidP="000D2930">
      <w:pPr>
        <w:pStyle w:val="FootnoteText"/>
        <w:jc w:val="both"/>
        <w:rPr>
          <w:rFonts w:ascii="Arial" w:hAnsi="Arial" w:cs="Arial"/>
          <w:sz w:val="18"/>
          <w:szCs w:val="16"/>
        </w:rPr>
      </w:pPr>
      <w:r w:rsidRPr="00D80028">
        <w:rPr>
          <w:rStyle w:val="FootnoteReference"/>
          <w:rFonts w:ascii="Arial" w:hAnsi="Arial" w:cs="Arial"/>
          <w:sz w:val="18"/>
          <w:szCs w:val="16"/>
        </w:rPr>
        <w:footnoteRef/>
      </w:r>
      <w:r w:rsidRPr="00D80028">
        <w:rPr>
          <w:rFonts w:ascii="Arial" w:hAnsi="Arial" w:cs="Arial"/>
          <w:sz w:val="18"/>
          <w:szCs w:val="16"/>
        </w:rPr>
        <w:t xml:space="preserve"> According to registration with ESA.</w:t>
      </w:r>
    </w:p>
  </w:footnote>
  <w:footnote w:id="5">
    <w:p w14:paraId="30E3DF66" w14:textId="77777777" w:rsidR="000D2930" w:rsidRPr="00651F2E" w:rsidRDefault="000D2930" w:rsidP="000D2930">
      <w:pPr>
        <w:pStyle w:val="FootnoteText"/>
        <w:jc w:val="both"/>
        <w:rPr>
          <w:sz w:val="16"/>
          <w:szCs w:val="16"/>
        </w:rPr>
      </w:pPr>
      <w:r w:rsidRPr="00D80028">
        <w:rPr>
          <w:rStyle w:val="FootnoteReference"/>
          <w:rFonts w:ascii="Arial" w:hAnsi="Arial" w:cs="Arial"/>
          <w:sz w:val="18"/>
          <w:szCs w:val="16"/>
        </w:rPr>
        <w:footnoteRef/>
      </w:r>
      <w:r w:rsidRPr="00D80028">
        <w:rPr>
          <w:rFonts w:ascii="Arial" w:hAnsi="Arial" w:cs="Arial"/>
          <w:sz w:val="18"/>
          <w:szCs w:val="16"/>
        </w:rPr>
        <w:t xml:space="preserve"> The</w:t>
      </w:r>
      <w:r w:rsidRPr="00D80028">
        <w:rPr>
          <w:rFonts w:ascii="Arial" w:hAnsi="Arial" w:cs="Arial"/>
          <w:color w:val="000000"/>
          <w:sz w:val="18"/>
          <w:szCs w:val="16"/>
        </w:rPr>
        <w:t xml:space="preserve"> ESA Entity Code corresponds to the </w:t>
      </w:r>
      <w:proofErr w:type="spellStart"/>
      <w:r w:rsidRPr="00D80028">
        <w:rPr>
          <w:rFonts w:ascii="Arial" w:hAnsi="Arial" w:cs="Arial"/>
          <w:color w:val="000000"/>
          <w:sz w:val="18"/>
          <w:szCs w:val="16"/>
        </w:rPr>
        <w:t>esa</w:t>
      </w:r>
      <w:proofErr w:type="spellEnd"/>
      <w:r w:rsidRPr="00D80028">
        <w:rPr>
          <w:rFonts w:ascii="Arial" w:hAnsi="Arial" w:cs="Arial"/>
          <w:color w:val="000000"/>
          <w:sz w:val="18"/>
          <w:szCs w:val="16"/>
        </w:rPr>
        <w:t>-p Vendor Code.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2E867C" w14:textId="77777777" w:rsidR="002A7B03" w:rsidRPr="00D80028" w:rsidRDefault="00B3522E" w:rsidP="006E5DBF">
    <w:pPr>
      <w:pStyle w:val="CoverRefText"/>
      <w:rPr>
        <w:rFonts w:ascii="Arial" w:hAnsi="Arial"/>
      </w:rPr>
    </w:pPr>
    <w:sdt>
      <w:sdtPr>
        <w:rPr>
          <w:rFonts w:ascii="Arial" w:hAnsi="Arial"/>
          <w:noProof/>
          <w:sz w:val="16"/>
          <w:szCs w:val="16"/>
        </w:rPr>
        <w:alias w:val="Classification"/>
        <w:tag w:val="Classification"/>
        <w:id w:val="-282262367"/>
        <w:dropDownList>
          <w:listItem w:value="[Classification]"/>
        </w:dropDownList>
      </w:sdtPr>
      <w:sdtEndPr/>
      <w:sdtContent>
        <w:r w:rsidR="000A2BA8" w:rsidRPr="00D80028">
          <w:rPr>
            <w:rFonts w:ascii="Arial" w:hAnsi="Arial"/>
            <w:noProof/>
            <w:sz w:val="16"/>
            <w:szCs w:val="16"/>
          </w:rPr>
          <w:t>ESA UNCLASSIFIED – For ESA Official Use Only</w:t>
        </w:r>
      </w:sdtContent>
    </w:sdt>
    <w:r w:rsidR="002A7B03" w:rsidRPr="00D80028">
      <w:rPr>
        <w:rFonts w:ascii="Arial" w:hAnsi="Arial"/>
        <w:noProof/>
        <w:sz w:val="16"/>
        <w:szCs w:val="16"/>
      </w:rPr>
      <w:t xml:space="preserve"> </w:t>
    </w:r>
    <w:sdt>
      <w:sdtPr>
        <w:rPr>
          <w:rFonts w:ascii="Arial" w:hAnsi="Arial"/>
          <w:noProof/>
          <w:sz w:val="16"/>
          <w:szCs w:val="16"/>
        </w:rPr>
        <w:alias w:val="CaveatSeparator"/>
        <w:tag w:val="CaveatSeparator"/>
        <w:id w:val="-250973931"/>
      </w:sdtPr>
      <w:sdtEndPr/>
      <w:sdtContent>
        <w:r w:rsidR="006F53B2" w:rsidRPr="00D80028">
          <w:rPr>
            <w:rFonts w:ascii="Arial" w:hAnsi="Arial"/>
            <w:noProof/>
            <w:sz w:val="16"/>
            <w:szCs w:val="16"/>
          </w:rPr>
          <w:t xml:space="preserve"> </w:t>
        </w:r>
      </w:sdtContent>
    </w:sdt>
    <w:r w:rsidR="002A7B03" w:rsidRPr="00D80028">
      <w:rPr>
        <w:rFonts w:ascii="Arial" w:hAnsi="Arial"/>
        <w:noProof/>
        <w:sz w:val="16"/>
        <w:szCs w:val="16"/>
      </w:rPr>
      <w:t xml:space="preserve"> </w:t>
    </w:r>
    <w:sdt>
      <w:sdtPr>
        <w:rPr>
          <w:rFonts w:ascii="Arial" w:hAnsi="Arial"/>
          <w:noProof/>
          <w:sz w:val="16"/>
          <w:szCs w:val="16"/>
        </w:rPr>
        <w:alias w:val="Classification Caveat"/>
        <w:tag w:val="Classification_x0020_Caveat"/>
        <w:id w:val="-1479601204"/>
        <w:text/>
      </w:sdtPr>
      <w:sdtEndPr/>
      <w:sdtContent>
        <w:r w:rsidR="000F63A9" w:rsidRPr="00D80028">
          <w:rPr>
            <w:rFonts w:ascii="Arial" w:hAnsi="Arial"/>
            <w:noProof/>
            <w:sz w:val="16"/>
            <w:szCs w:val="16"/>
          </w:rPr>
          <w:t>​</w:t>
        </w:r>
      </w:sdtContent>
    </w:sdt>
    <w:r w:rsidR="006E5DBF" w:rsidRPr="00D80028">
      <w:rPr>
        <w:rFonts w:ascii="Arial" w:hAnsi="Arial"/>
        <w:noProof/>
        <w:sz w:val="16"/>
        <w:szCs w:val="16"/>
        <w:lang w:eastAsia="en-GB"/>
      </w:rPr>
      <w:drawing>
        <wp:anchor distT="0" distB="0" distL="114300" distR="114300" simplePos="0" relativeHeight="251658242" behindDoc="0" locked="0" layoutInCell="1" allowOverlap="1" wp14:anchorId="4C02AB65" wp14:editId="1D7623ED">
          <wp:simplePos x="0" y="0"/>
          <wp:positionH relativeFrom="column">
            <wp:posOffset>4803140</wp:posOffset>
          </wp:positionH>
          <wp:positionV relativeFrom="paragraph">
            <wp:posOffset>-3810</wp:posOffset>
          </wp:positionV>
          <wp:extent cx="1497600" cy="532800"/>
          <wp:effectExtent l="0" t="0" r="7620" b="635"/>
          <wp:wrapThrough wrapText="bothSides">
            <wp:wrapPolygon edited="0">
              <wp:start x="1924" y="0"/>
              <wp:lineTo x="0" y="3862"/>
              <wp:lineTo x="0" y="16992"/>
              <wp:lineTo x="1924" y="20853"/>
              <wp:lineTo x="5771" y="20853"/>
              <wp:lineTo x="21435" y="17764"/>
              <wp:lineTo x="21435" y="3862"/>
              <wp:lineTo x="5771" y="0"/>
              <wp:lineTo x="1924" y="0"/>
            </wp:wrapPolygon>
          </wp:wrapThrough>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Logo_Solid_templates-11.png"/>
                  <pic:cNvPicPr/>
                </pic:nvPicPr>
                <pic:blipFill>
                  <a:blip r:embed="rId1">
                    <a:extLst>
                      <a:ext uri="{28A0092B-C50C-407E-A947-70E740481C1C}">
                        <a14:useLocalDpi xmlns:a14="http://schemas.microsoft.com/office/drawing/2010/main" val="0"/>
                      </a:ext>
                    </a:extLst>
                  </a:blip>
                  <a:stretch>
                    <a:fillRect/>
                  </a:stretch>
                </pic:blipFill>
                <pic:spPr>
                  <a:xfrm>
                    <a:off x="0" y="0"/>
                    <a:ext cx="1497600" cy="53280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50F1D4" w14:textId="77777777" w:rsidR="00D80028" w:rsidRPr="00D80028" w:rsidRDefault="00B3522E" w:rsidP="00D80028">
    <w:pPr>
      <w:pStyle w:val="CoverRefText"/>
      <w:rPr>
        <w:rFonts w:ascii="Arial" w:hAnsi="Arial"/>
        <w:sz w:val="16"/>
        <w:szCs w:val="16"/>
      </w:rPr>
    </w:pPr>
    <w:sdt>
      <w:sdtPr>
        <w:rPr>
          <w:rFonts w:ascii="Arial" w:hAnsi="Arial"/>
          <w:noProof/>
          <w:sz w:val="16"/>
          <w:szCs w:val="16"/>
        </w:rPr>
        <w:alias w:val="Classification"/>
        <w:tag w:val="Classification"/>
        <w:id w:val="-2061857307"/>
        <w:dropDownList>
          <w:listItem w:value="[Classification]"/>
        </w:dropDownList>
      </w:sdtPr>
      <w:sdtEndPr/>
      <w:sdtContent>
        <w:r w:rsidR="00D80028" w:rsidRPr="00D80028">
          <w:rPr>
            <w:rFonts w:ascii="Arial" w:hAnsi="Arial"/>
            <w:noProof/>
            <w:sz w:val="16"/>
            <w:szCs w:val="16"/>
          </w:rPr>
          <w:t>ESA UNCLASSIFIED – For ESA Official Use Only</w:t>
        </w:r>
      </w:sdtContent>
    </w:sdt>
    <w:r w:rsidR="00D80028" w:rsidRPr="00D80028">
      <w:rPr>
        <w:rFonts w:ascii="Arial" w:hAnsi="Arial"/>
        <w:noProof/>
        <w:sz w:val="16"/>
        <w:szCs w:val="16"/>
      </w:rPr>
      <w:t xml:space="preserve"> </w:t>
    </w:r>
    <w:sdt>
      <w:sdtPr>
        <w:rPr>
          <w:rFonts w:ascii="Arial" w:hAnsi="Arial"/>
          <w:noProof/>
          <w:sz w:val="16"/>
          <w:szCs w:val="16"/>
        </w:rPr>
        <w:alias w:val="sep"/>
        <w:tag w:val="sep"/>
        <w:id w:val="-1110812583"/>
      </w:sdtPr>
      <w:sdtEndPr/>
      <w:sdtContent>
        <w:r w:rsidR="00D80028" w:rsidRPr="00D80028">
          <w:rPr>
            <w:rFonts w:ascii="Arial" w:hAnsi="Arial"/>
            <w:noProof/>
            <w:sz w:val="16"/>
            <w:szCs w:val="16"/>
          </w:rPr>
          <w:t xml:space="preserve"> </w:t>
        </w:r>
      </w:sdtContent>
    </w:sdt>
    <w:r w:rsidR="00D80028" w:rsidRPr="00D80028">
      <w:rPr>
        <w:rFonts w:ascii="Arial" w:hAnsi="Arial"/>
        <w:noProof/>
        <w:sz w:val="16"/>
        <w:szCs w:val="16"/>
      </w:rPr>
      <w:t xml:space="preserve"> </w:t>
    </w:r>
    <w:sdt>
      <w:sdtPr>
        <w:rPr>
          <w:rFonts w:ascii="Arial" w:hAnsi="Arial"/>
          <w:noProof/>
          <w:sz w:val="16"/>
          <w:szCs w:val="16"/>
        </w:rPr>
        <w:alias w:val="Classification Caveat"/>
        <w:tag w:val="Classification_x0020_Caveat"/>
        <w:id w:val="-1433283845"/>
        <w:text/>
      </w:sdtPr>
      <w:sdtEndPr/>
      <w:sdtContent>
        <w:r w:rsidR="00D80028" w:rsidRPr="00D80028">
          <w:rPr>
            <w:rFonts w:ascii="Arial" w:hAnsi="Arial"/>
            <w:noProof/>
            <w:sz w:val="16"/>
            <w:szCs w:val="16"/>
          </w:rPr>
          <w:t>​</w:t>
        </w:r>
      </w:sdtContent>
    </w:sdt>
    <w:r w:rsidR="00D80028" w:rsidRPr="00D80028">
      <w:rPr>
        <w:rFonts w:ascii="Arial" w:hAnsi="Arial"/>
        <w:noProof/>
        <w:sz w:val="16"/>
        <w:szCs w:val="16"/>
        <w:lang w:eastAsia="en-GB"/>
      </w:rPr>
      <w:drawing>
        <wp:anchor distT="0" distB="0" distL="114300" distR="114300" simplePos="0" relativeHeight="251658243" behindDoc="0" locked="0" layoutInCell="1" allowOverlap="1" wp14:anchorId="2B5A21D1" wp14:editId="3BD01390">
          <wp:simplePos x="0" y="0"/>
          <wp:positionH relativeFrom="column">
            <wp:posOffset>4803140</wp:posOffset>
          </wp:positionH>
          <wp:positionV relativeFrom="paragraph">
            <wp:posOffset>-3810</wp:posOffset>
          </wp:positionV>
          <wp:extent cx="1497600" cy="532800"/>
          <wp:effectExtent l="0" t="0" r="7620" b="635"/>
          <wp:wrapThrough wrapText="bothSides">
            <wp:wrapPolygon edited="0">
              <wp:start x="1924" y="0"/>
              <wp:lineTo x="0" y="3862"/>
              <wp:lineTo x="0" y="16992"/>
              <wp:lineTo x="1924" y="20853"/>
              <wp:lineTo x="5771" y="20853"/>
              <wp:lineTo x="21435" y="17764"/>
              <wp:lineTo x="21435" y="3862"/>
              <wp:lineTo x="5771" y="0"/>
              <wp:lineTo x="1924" y="0"/>
            </wp:wrapPolygon>
          </wp:wrapThrough>
          <wp:docPr id="51" name="Picture 51" descr="Logo, company n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Immagine 3" descr="Logo, company name&#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497600" cy="532800"/>
                  </a:xfrm>
                  <a:prstGeom prst="rect">
                    <a:avLst/>
                  </a:prstGeom>
                </pic:spPr>
              </pic:pic>
            </a:graphicData>
          </a:graphic>
          <wp14:sizeRelH relativeFrom="page">
            <wp14:pctWidth>0</wp14:pctWidth>
          </wp14:sizeRelH>
          <wp14:sizeRelV relativeFrom="page">
            <wp14:pctHeight>0</wp14:pctHeight>
          </wp14:sizeRelV>
        </wp:anchor>
      </w:drawing>
    </w:r>
  </w:p>
  <w:p w14:paraId="140C247D" w14:textId="5724D6CA" w:rsidR="00555689" w:rsidRPr="00D80028" w:rsidRDefault="00B3522E" w:rsidP="00D8002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663A0F"/>
    <w:multiLevelType w:val="hybridMultilevel"/>
    <w:tmpl w:val="1046C5A4"/>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07142D5A"/>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C7D50EF"/>
    <w:multiLevelType w:val="hybridMultilevel"/>
    <w:tmpl w:val="33C20154"/>
    <w:lvl w:ilvl="0" w:tplc="08090001">
      <w:start w:val="1"/>
      <w:numFmt w:val="bullet"/>
      <w:lvlText w:val=""/>
      <w:lvlJc w:val="left"/>
      <w:pPr>
        <w:ind w:left="360" w:hanging="360"/>
      </w:pPr>
      <w:rPr>
        <w:rFonts w:ascii="Symbol" w:hAnsi="Symbol" w:hint="default"/>
      </w:rPr>
    </w:lvl>
    <w:lvl w:ilvl="1" w:tplc="4DAC5966">
      <w:start w:val="3"/>
      <w:numFmt w:val="bullet"/>
      <w:lvlText w:val="•"/>
      <w:lvlJc w:val="left"/>
      <w:pPr>
        <w:ind w:left="1080" w:hanging="360"/>
      </w:pPr>
      <w:rPr>
        <w:rFonts w:ascii="Georgia" w:eastAsiaTheme="minorHAnsi" w:hAnsi="Georgia" w:cs="Georgia" w:hint="default"/>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0D3319D9"/>
    <w:multiLevelType w:val="hybridMultilevel"/>
    <w:tmpl w:val="FC8E5678"/>
    <w:lvl w:ilvl="0" w:tplc="1DEE8E4E">
      <w:start w:val="1"/>
      <w:numFmt w:val="decimal"/>
      <w:lvlText w:val="%1."/>
      <w:lvlJc w:val="left"/>
      <w:pPr>
        <w:ind w:left="996" w:hanging="570"/>
      </w:pPr>
      <w:rPr>
        <w:rFonts w:hint="default"/>
        <w:b w:val="0"/>
        <w:i w:val="0"/>
        <w:color w:val="000000"/>
      </w:rPr>
    </w:lvl>
    <w:lvl w:ilvl="1" w:tplc="040C000F">
      <w:start w:val="1"/>
      <w:numFmt w:val="decimal"/>
      <w:lvlText w:val="%2."/>
      <w:lvlJc w:val="left"/>
      <w:pPr>
        <w:tabs>
          <w:tab w:val="num" w:pos="1440"/>
        </w:tabs>
        <w:ind w:left="1440" w:hanging="360"/>
      </w:pPr>
      <w:rPr>
        <w:rFonts w:hint="default"/>
        <w:b w:val="0"/>
        <w:i w:val="0"/>
        <w:color w:val="000000"/>
      </w:r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4" w15:restartNumberingAfterBreak="0">
    <w:nsid w:val="122260DE"/>
    <w:multiLevelType w:val="hybridMultilevel"/>
    <w:tmpl w:val="F26A8048"/>
    <w:lvl w:ilvl="0" w:tplc="E41CB56E">
      <w:start w:val="1"/>
      <w:numFmt w:val="decimal"/>
      <w:pStyle w:val="Title2level"/>
      <w:lvlText w:val="%1"/>
      <w:lvlJc w:val="left"/>
      <w:pPr>
        <w:ind w:left="360" w:hanging="360"/>
      </w:pPr>
      <w:rPr>
        <w:rFonts w:ascii="Arial" w:hAnsi="Arial" w:hint="default"/>
        <w:sz w:val="28"/>
      </w:rPr>
    </w:lvl>
    <w:lvl w:ilvl="1" w:tplc="08090019" w:tentative="1">
      <w:start w:val="1"/>
      <w:numFmt w:val="lowerLetter"/>
      <w:lvlText w:val="%2."/>
      <w:lvlJc w:val="left"/>
      <w:pPr>
        <w:ind w:left="4680" w:hanging="360"/>
      </w:pPr>
    </w:lvl>
    <w:lvl w:ilvl="2" w:tplc="0809001B" w:tentative="1">
      <w:start w:val="1"/>
      <w:numFmt w:val="lowerRoman"/>
      <w:lvlText w:val="%3."/>
      <w:lvlJc w:val="right"/>
      <w:pPr>
        <w:ind w:left="5400" w:hanging="180"/>
      </w:pPr>
    </w:lvl>
    <w:lvl w:ilvl="3" w:tplc="0809000F" w:tentative="1">
      <w:start w:val="1"/>
      <w:numFmt w:val="decimal"/>
      <w:lvlText w:val="%4."/>
      <w:lvlJc w:val="left"/>
      <w:pPr>
        <w:ind w:left="6120" w:hanging="360"/>
      </w:pPr>
    </w:lvl>
    <w:lvl w:ilvl="4" w:tplc="08090019" w:tentative="1">
      <w:start w:val="1"/>
      <w:numFmt w:val="lowerLetter"/>
      <w:lvlText w:val="%5."/>
      <w:lvlJc w:val="left"/>
      <w:pPr>
        <w:ind w:left="6840" w:hanging="360"/>
      </w:pPr>
    </w:lvl>
    <w:lvl w:ilvl="5" w:tplc="0809001B" w:tentative="1">
      <w:start w:val="1"/>
      <w:numFmt w:val="lowerRoman"/>
      <w:lvlText w:val="%6."/>
      <w:lvlJc w:val="right"/>
      <w:pPr>
        <w:ind w:left="7560" w:hanging="180"/>
      </w:pPr>
    </w:lvl>
    <w:lvl w:ilvl="6" w:tplc="0809000F" w:tentative="1">
      <w:start w:val="1"/>
      <w:numFmt w:val="decimal"/>
      <w:lvlText w:val="%7."/>
      <w:lvlJc w:val="left"/>
      <w:pPr>
        <w:ind w:left="8280" w:hanging="360"/>
      </w:pPr>
    </w:lvl>
    <w:lvl w:ilvl="7" w:tplc="08090019" w:tentative="1">
      <w:start w:val="1"/>
      <w:numFmt w:val="lowerLetter"/>
      <w:lvlText w:val="%8."/>
      <w:lvlJc w:val="left"/>
      <w:pPr>
        <w:ind w:left="9000" w:hanging="360"/>
      </w:pPr>
    </w:lvl>
    <w:lvl w:ilvl="8" w:tplc="0809001B" w:tentative="1">
      <w:start w:val="1"/>
      <w:numFmt w:val="lowerRoman"/>
      <w:lvlText w:val="%9."/>
      <w:lvlJc w:val="right"/>
      <w:pPr>
        <w:ind w:left="9720" w:hanging="180"/>
      </w:pPr>
    </w:lvl>
  </w:abstractNum>
  <w:abstractNum w:abstractNumId="5" w15:restartNumberingAfterBreak="0">
    <w:nsid w:val="14E30E6B"/>
    <w:multiLevelType w:val="hybridMultilevel"/>
    <w:tmpl w:val="89201F2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316C3C13"/>
    <w:multiLevelType w:val="multilevel"/>
    <w:tmpl w:val="E9B46596"/>
    <w:lvl w:ilvl="0">
      <w:start w:val="1"/>
      <w:numFmt w:val="decimal"/>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pStyle w:val="Heading4"/>
      <w:lvlText w:val="%1.%2.%3.%4"/>
      <w:lvlJc w:val="left"/>
      <w:pPr>
        <w:tabs>
          <w:tab w:val="num" w:pos="907"/>
        </w:tabs>
        <w:ind w:left="907" w:hanging="907"/>
      </w:pPr>
    </w:lvl>
    <w:lvl w:ilvl="4">
      <w:start w:val="1"/>
      <w:numFmt w:val="decimal"/>
      <w:pStyle w:val="Heading5"/>
      <w:lvlText w:val="%1.%2.%3.%4.%5"/>
      <w:lvlJc w:val="left"/>
      <w:pPr>
        <w:tabs>
          <w:tab w:val="num" w:pos="1440"/>
        </w:tabs>
        <w:ind w:left="907" w:hanging="907"/>
      </w:pPr>
    </w:lvl>
    <w:lvl w:ilvl="5">
      <w:start w:val="1"/>
      <w:numFmt w:val="decimal"/>
      <w:lvlText w:val="%1.%2.%3.%4.%5.%6"/>
      <w:lvlJc w:val="left"/>
      <w:pPr>
        <w:tabs>
          <w:tab w:val="num" w:pos="1440"/>
        </w:tabs>
        <w:ind w:left="907" w:hanging="907"/>
      </w:pPr>
    </w:lvl>
    <w:lvl w:ilvl="6">
      <w:start w:val="1"/>
      <w:numFmt w:val="decimal"/>
      <w:pStyle w:val="Heading7"/>
      <w:lvlText w:val="%1.%2.%3.%4.%5.%6.%7"/>
      <w:lvlJc w:val="left"/>
      <w:pPr>
        <w:tabs>
          <w:tab w:val="num" w:pos="1800"/>
        </w:tabs>
        <w:ind w:left="907" w:hanging="907"/>
      </w:pPr>
    </w:lvl>
    <w:lvl w:ilvl="7">
      <w:start w:val="1"/>
      <w:numFmt w:val="decimal"/>
      <w:pStyle w:val="Heading8"/>
      <w:lvlText w:val="%1.%2.%3.%4.%5.%6.%7.%8"/>
      <w:lvlJc w:val="left"/>
      <w:pPr>
        <w:tabs>
          <w:tab w:val="num" w:pos="2160"/>
        </w:tabs>
        <w:ind w:left="907" w:hanging="907"/>
      </w:pPr>
    </w:lvl>
    <w:lvl w:ilvl="8">
      <w:start w:val="1"/>
      <w:numFmt w:val="upperLetter"/>
      <w:lvlText w:val="Appendix %9"/>
      <w:lvlJc w:val="left"/>
      <w:pPr>
        <w:tabs>
          <w:tab w:val="num" w:pos="3067"/>
        </w:tabs>
        <w:ind w:left="2268" w:hanging="1361"/>
      </w:pPr>
    </w:lvl>
  </w:abstractNum>
  <w:abstractNum w:abstractNumId="7" w15:restartNumberingAfterBreak="0">
    <w:nsid w:val="32A22F5D"/>
    <w:multiLevelType w:val="multilevel"/>
    <w:tmpl w:val="9A2AA65E"/>
    <w:lvl w:ilvl="0">
      <w:start w:val="1"/>
      <w:numFmt w:val="decimal"/>
      <w:pStyle w:val="Heading01"/>
      <w:suff w:val="space"/>
      <w:lvlText w:val="%1."/>
      <w:lvlJc w:val="left"/>
      <w:pPr>
        <w:ind w:left="907" w:hanging="907"/>
      </w:pPr>
      <w:rPr>
        <w:rFonts w:hint="default"/>
      </w:rPr>
    </w:lvl>
    <w:lvl w:ilvl="1">
      <w:start w:val="1"/>
      <w:numFmt w:val="decimal"/>
      <w:pStyle w:val="Heading02"/>
      <w:suff w:val="space"/>
      <w:lvlText w:val="%1.%2."/>
      <w:lvlJc w:val="left"/>
      <w:pPr>
        <w:ind w:left="907" w:hanging="907"/>
      </w:pPr>
      <w:rPr>
        <w:rFonts w:hint="default"/>
      </w:rPr>
    </w:lvl>
    <w:lvl w:ilvl="2">
      <w:start w:val="1"/>
      <w:numFmt w:val="decimal"/>
      <w:pStyle w:val="Heading03"/>
      <w:suff w:val="space"/>
      <w:lvlText w:val="%1.%2.%3."/>
      <w:lvlJc w:val="left"/>
      <w:pPr>
        <w:ind w:left="907" w:hanging="907"/>
      </w:pPr>
      <w:rPr>
        <w:rFonts w:hint="default"/>
      </w:rPr>
    </w:lvl>
    <w:lvl w:ilvl="3">
      <w:start w:val="1"/>
      <w:numFmt w:val="decimal"/>
      <w:pStyle w:val="Heading04"/>
      <w:suff w:val="space"/>
      <w:lvlText w:val="%1.%2.%3.%4."/>
      <w:lvlJc w:val="left"/>
      <w:pPr>
        <w:ind w:left="907" w:hanging="907"/>
      </w:pPr>
      <w:rPr>
        <w:rFonts w:hint="default"/>
      </w:rPr>
    </w:lvl>
    <w:lvl w:ilvl="4">
      <w:start w:val="1"/>
      <w:numFmt w:val="decimal"/>
      <w:pStyle w:val="Heading05"/>
      <w:suff w:val="space"/>
      <w:lvlText w:val="%1.%2.%3.%4.%5."/>
      <w:lvlJc w:val="left"/>
      <w:pPr>
        <w:ind w:left="907" w:hanging="907"/>
      </w:pPr>
      <w:rPr>
        <w:rFonts w:hint="default"/>
      </w:rPr>
    </w:lvl>
    <w:lvl w:ilvl="5">
      <w:start w:val="1"/>
      <w:numFmt w:val="decimal"/>
      <w:lvlText w:val="%1.%2.%3.%4.%5.%6."/>
      <w:lvlJc w:val="left"/>
      <w:pPr>
        <w:ind w:left="907" w:hanging="907"/>
      </w:pPr>
      <w:rPr>
        <w:rFonts w:hint="default"/>
      </w:rPr>
    </w:lvl>
    <w:lvl w:ilvl="6">
      <w:start w:val="1"/>
      <w:numFmt w:val="decimal"/>
      <w:lvlText w:val="%1.%2.%3.%4.%5.%6.%7."/>
      <w:lvlJc w:val="left"/>
      <w:pPr>
        <w:ind w:left="907" w:hanging="907"/>
      </w:pPr>
      <w:rPr>
        <w:rFonts w:hint="default"/>
      </w:rPr>
    </w:lvl>
    <w:lvl w:ilvl="7">
      <w:start w:val="1"/>
      <w:numFmt w:val="decimal"/>
      <w:lvlText w:val="%1.%2.%3.%4.%5.%6.%7.%8."/>
      <w:lvlJc w:val="left"/>
      <w:pPr>
        <w:ind w:left="907" w:hanging="907"/>
      </w:pPr>
      <w:rPr>
        <w:rFonts w:hint="default"/>
      </w:rPr>
    </w:lvl>
    <w:lvl w:ilvl="8">
      <w:start w:val="1"/>
      <w:numFmt w:val="decimal"/>
      <w:lvlText w:val="%1.%2.%3.%4.%5.%6.%7.%8.%9."/>
      <w:lvlJc w:val="left"/>
      <w:pPr>
        <w:ind w:left="907" w:hanging="907"/>
      </w:pPr>
      <w:rPr>
        <w:rFonts w:hint="default"/>
      </w:rPr>
    </w:lvl>
  </w:abstractNum>
  <w:abstractNum w:abstractNumId="8" w15:restartNumberingAfterBreak="0">
    <w:nsid w:val="3BCB1B8D"/>
    <w:multiLevelType w:val="multilevel"/>
    <w:tmpl w:val="670825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467821B4"/>
    <w:multiLevelType w:val="hybridMultilevel"/>
    <w:tmpl w:val="494088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A794900"/>
    <w:multiLevelType w:val="hybridMultilevel"/>
    <w:tmpl w:val="91969840"/>
    <w:lvl w:ilvl="0" w:tplc="702822F4">
      <w:start w:val="1"/>
      <w:numFmt w:val="bullet"/>
      <w:lvlText w:val=""/>
      <w:lvlJc w:val="left"/>
      <w:pPr>
        <w:ind w:left="360" w:hanging="360"/>
      </w:pPr>
      <w:rPr>
        <w:rFonts w:ascii="Symbol" w:hAnsi="Symbol" w:hint="default"/>
        <w:color w:val="000000" w:themeColor="text1"/>
      </w:rPr>
    </w:lvl>
    <w:lvl w:ilvl="1" w:tplc="08090003" w:tentative="1">
      <w:start w:val="1"/>
      <w:numFmt w:val="bullet"/>
      <w:lvlText w:val="o"/>
      <w:lvlJc w:val="left"/>
      <w:pPr>
        <w:ind w:left="720" w:hanging="360"/>
      </w:pPr>
      <w:rPr>
        <w:rFonts w:ascii="Courier New" w:hAnsi="Courier New" w:cs="Courier New" w:hint="default"/>
      </w:rPr>
    </w:lvl>
    <w:lvl w:ilvl="2" w:tplc="08090005" w:tentative="1">
      <w:start w:val="1"/>
      <w:numFmt w:val="bullet"/>
      <w:lvlText w:val=""/>
      <w:lvlJc w:val="left"/>
      <w:pPr>
        <w:ind w:left="1440" w:hanging="360"/>
      </w:pPr>
      <w:rPr>
        <w:rFonts w:ascii="Wingdings" w:hAnsi="Wingdings" w:hint="default"/>
      </w:rPr>
    </w:lvl>
    <w:lvl w:ilvl="3" w:tplc="08090001" w:tentative="1">
      <w:start w:val="1"/>
      <w:numFmt w:val="bullet"/>
      <w:lvlText w:val=""/>
      <w:lvlJc w:val="left"/>
      <w:pPr>
        <w:ind w:left="2160" w:hanging="360"/>
      </w:pPr>
      <w:rPr>
        <w:rFonts w:ascii="Symbol" w:hAnsi="Symbol" w:hint="default"/>
      </w:rPr>
    </w:lvl>
    <w:lvl w:ilvl="4" w:tplc="08090003" w:tentative="1">
      <w:start w:val="1"/>
      <w:numFmt w:val="bullet"/>
      <w:lvlText w:val="o"/>
      <w:lvlJc w:val="left"/>
      <w:pPr>
        <w:ind w:left="2880" w:hanging="360"/>
      </w:pPr>
      <w:rPr>
        <w:rFonts w:ascii="Courier New" w:hAnsi="Courier New" w:cs="Courier New" w:hint="default"/>
      </w:rPr>
    </w:lvl>
    <w:lvl w:ilvl="5" w:tplc="08090005" w:tentative="1">
      <w:start w:val="1"/>
      <w:numFmt w:val="bullet"/>
      <w:lvlText w:val=""/>
      <w:lvlJc w:val="left"/>
      <w:pPr>
        <w:ind w:left="3600" w:hanging="360"/>
      </w:pPr>
      <w:rPr>
        <w:rFonts w:ascii="Wingdings" w:hAnsi="Wingdings" w:hint="default"/>
      </w:rPr>
    </w:lvl>
    <w:lvl w:ilvl="6" w:tplc="08090001" w:tentative="1">
      <w:start w:val="1"/>
      <w:numFmt w:val="bullet"/>
      <w:lvlText w:val=""/>
      <w:lvlJc w:val="left"/>
      <w:pPr>
        <w:ind w:left="4320" w:hanging="360"/>
      </w:pPr>
      <w:rPr>
        <w:rFonts w:ascii="Symbol" w:hAnsi="Symbol" w:hint="default"/>
      </w:rPr>
    </w:lvl>
    <w:lvl w:ilvl="7" w:tplc="08090003" w:tentative="1">
      <w:start w:val="1"/>
      <w:numFmt w:val="bullet"/>
      <w:lvlText w:val="o"/>
      <w:lvlJc w:val="left"/>
      <w:pPr>
        <w:ind w:left="5040" w:hanging="360"/>
      </w:pPr>
      <w:rPr>
        <w:rFonts w:ascii="Courier New" w:hAnsi="Courier New" w:cs="Courier New" w:hint="default"/>
      </w:rPr>
    </w:lvl>
    <w:lvl w:ilvl="8" w:tplc="08090005" w:tentative="1">
      <w:start w:val="1"/>
      <w:numFmt w:val="bullet"/>
      <w:lvlText w:val=""/>
      <w:lvlJc w:val="left"/>
      <w:pPr>
        <w:ind w:left="5760" w:hanging="360"/>
      </w:pPr>
      <w:rPr>
        <w:rFonts w:ascii="Wingdings" w:hAnsi="Wingdings" w:hint="default"/>
      </w:rPr>
    </w:lvl>
  </w:abstractNum>
  <w:abstractNum w:abstractNumId="11" w15:restartNumberingAfterBreak="0">
    <w:nsid w:val="4B780E31"/>
    <w:multiLevelType w:val="multilevel"/>
    <w:tmpl w:val="2564F2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4B937A0A"/>
    <w:multiLevelType w:val="hybridMultilevel"/>
    <w:tmpl w:val="2C58851A"/>
    <w:lvl w:ilvl="0" w:tplc="55ECB1C0">
      <w:start w:val="1"/>
      <w:numFmt w:val="decimal"/>
      <w:pStyle w:val="heading10"/>
      <w:lvlText w:val="%1."/>
      <w:lvlJc w:val="left"/>
      <w:pPr>
        <w:ind w:left="360" w:hanging="360"/>
      </w:pPr>
      <w:rPr>
        <w:rFonts w:ascii="Arial" w:hAnsi="Aria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4C3A01AB"/>
    <w:multiLevelType w:val="hybridMultilevel"/>
    <w:tmpl w:val="E1C854C2"/>
    <w:lvl w:ilvl="0" w:tplc="2EC213DE">
      <w:start w:val="1"/>
      <w:numFmt w:val="decimal"/>
      <w:pStyle w:val="Title1"/>
      <w:lvlText w:val="%1"/>
      <w:lvlJc w:val="left"/>
      <w:pPr>
        <w:ind w:left="1080" w:hanging="360"/>
      </w:pPr>
      <w:rPr>
        <w:rFonts w:ascii="Arial" w:hAnsi="Arial" w:hint="default"/>
        <w:sz w:val="32"/>
      </w:rPr>
    </w:lvl>
    <w:lvl w:ilvl="1" w:tplc="08090019">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4" w15:restartNumberingAfterBreak="0">
    <w:nsid w:val="4F471AB3"/>
    <w:multiLevelType w:val="hybridMultilevel"/>
    <w:tmpl w:val="1422BBC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557A7DB6"/>
    <w:multiLevelType w:val="hybridMultilevel"/>
    <w:tmpl w:val="1936A4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D704E00"/>
    <w:multiLevelType w:val="hybridMultilevel"/>
    <w:tmpl w:val="0D9A1DE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60C658AC"/>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64334AD7"/>
    <w:multiLevelType w:val="hybridMultilevel"/>
    <w:tmpl w:val="B8CC0702"/>
    <w:lvl w:ilvl="0" w:tplc="4C5CF634">
      <w:start w:val="1"/>
      <w:numFmt w:val="decimal"/>
      <w:pStyle w:val="Title3level"/>
      <w:lvlText w:val="%1"/>
      <w:lvlJc w:val="left"/>
      <w:pPr>
        <w:ind w:left="1800" w:hanging="360"/>
      </w:pPr>
      <w:rPr>
        <w:rFonts w:ascii="Arial" w:hAnsi="Arial" w:hint="default"/>
        <w:sz w:val="28"/>
      </w:rPr>
    </w:lvl>
    <w:lvl w:ilvl="1" w:tplc="08090019" w:tentative="1">
      <w:start w:val="1"/>
      <w:numFmt w:val="lowerLetter"/>
      <w:lvlText w:val="%2."/>
      <w:lvlJc w:val="left"/>
      <w:pPr>
        <w:ind w:left="2520" w:hanging="360"/>
      </w:pPr>
    </w:lvl>
    <w:lvl w:ilvl="2" w:tplc="0809001B" w:tentative="1">
      <w:start w:val="1"/>
      <w:numFmt w:val="lowerRoman"/>
      <w:lvlText w:val="%3."/>
      <w:lvlJc w:val="right"/>
      <w:pPr>
        <w:ind w:left="3240" w:hanging="180"/>
      </w:pPr>
    </w:lvl>
    <w:lvl w:ilvl="3" w:tplc="0809000F" w:tentative="1">
      <w:start w:val="1"/>
      <w:numFmt w:val="decimal"/>
      <w:lvlText w:val="%4."/>
      <w:lvlJc w:val="left"/>
      <w:pPr>
        <w:ind w:left="3960" w:hanging="360"/>
      </w:pPr>
    </w:lvl>
    <w:lvl w:ilvl="4" w:tplc="08090019" w:tentative="1">
      <w:start w:val="1"/>
      <w:numFmt w:val="lowerLetter"/>
      <w:lvlText w:val="%5."/>
      <w:lvlJc w:val="left"/>
      <w:pPr>
        <w:ind w:left="4680" w:hanging="360"/>
      </w:pPr>
    </w:lvl>
    <w:lvl w:ilvl="5" w:tplc="0809001B" w:tentative="1">
      <w:start w:val="1"/>
      <w:numFmt w:val="lowerRoman"/>
      <w:lvlText w:val="%6."/>
      <w:lvlJc w:val="right"/>
      <w:pPr>
        <w:ind w:left="5400" w:hanging="180"/>
      </w:pPr>
    </w:lvl>
    <w:lvl w:ilvl="6" w:tplc="0809000F" w:tentative="1">
      <w:start w:val="1"/>
      <w:numFmt w:val="decimal"/>
      <w:lvlText w:val="%7."/>
      <w:lvlJc w:val="left"/>
      <w:pPr>
        <w:ind w:left="6120" w:hanging="360"/>
      </w:pPr>
    </w:lvl>
    <w:lvl w:ilvl="7" w:tplc="08090019" w:tentative="1">
      <w:start w:val="1"/>
      <w:numFmt w:val="lowerLetter"/>
      <w:lvlText w:val="%8."/>
      <w:lvlJc w:val="left"/>
      <w:pPr>
        <w:ind w:left="6840" w:hanging="360"/>
      </w:pPr>
    </w:lvl>
    <w:lvl w:ilvl="8" w:tplc="0809001B" w:tentative="1">
      <w:start w:val="1"/>
      <w:numFmt w:val="lowerRoman"/>
      <w:lvlText w:val="%9."/>
      <w:lvlJc w:val="right"/>
      <w:pPr>
        <w:ind w:left="7560" w:hanging="180"/>
      </w:pPr>
    </w:lvl>
  </w:abstractNum>
  <w:abstractNum w:abstractNumId="19" w15:restartNumberingAfterBreak="0">
    <w:nsid w:val="6D646DA2"/>
    <w:multiLevelType w:val="hybridMultilevel"/>
    <w:tmpl w:val="9892C31C"/>
    <w:lvl w:ilvl="0" w:tplc="AFC6EA98">
      <w:start w:val="1"/>
      <w:numFmt w:val="bullet"/>
      <w:lvlText w:val=""/>
      <w:lvlJc w:val="left"/>
      <w:pPr>
        <w:ind w:left="360" w:hanging="360"/>
      </w:pPr>
      <w:rPr>
        <w:rFonts w:ascii="Symbol" w:hAnsi="Symbol" w:hint="default"/>
        <w:color w:val="000000" w:themeColor="text1"/>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7A4D21F3"/>
    <w:multiLevelType w:val="hybridMultilevel"/>
    <w:tmpl w:val="F1DC20C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930894905">
    <w:abstractNumId w:val="6"/>
  </w:num>
  <w:num w:numId="2" w16cid:durableId="144011601">
    <w:abstractNumId w:val="6"/>
  </w:num>
  <w:num w:numId="3" w16cid:durableId="950667152">
    <w:abstractNumId w:val="6"/>
  </w:num>
  <w:num w:numId="4" w16cid:durableId="1345404793">
    <w:abstractNumId w:val="6"/>
  </w:num>
  <w:num w:numId="5" w16cid:durableId="455174942">
    <w:abstractNumId w:val="6"/>
  </w:num>
  <w:num w:numId="6" w16cid:durableId="824668976">
    <w:abstractNumId w:val="12"/>
  </w:num>
  <w:num w:numId="7" w16cid:durableId="512300375">
    <w:abstractNumId w:val="7"/>
  </w:num>
  <w:num w:numId="8" w16cid:durableId="102384980">
    <w:abstractNumId w:val="7"/>
  </w:num>
  <w:num w:numId="9" w16cid:durableId="1864855247">
    <w:abstractNumId w:val="7"/>
  </w:num>
  <w:num w:numId="10" w16cid:durableId="574971138">
    <w:abstractNumId w:val="7"/>
  </w:num>
  <w:num w:numId="11" w16cid:durableId="1595551752">
    <w:abstractNumId w:val="7"/>
  </w:num>
  <w:num w:numId="12" w16cid:durableId="1273708858">
    <w:abstractNumId w:val="13"/>
  </w:num>
  <w:num w:numId="13" w16cid:durableId="1946494081">
    <w:abstractNumId w:val="4"/>
  </w:num>
  <w:num w:numId="14" w16cid:durableId="1766681283">
    <w:abstractNumId w:val="18"/>
  </w:num>
  <w:num w:numId="15" w16cid:durableId="506790036">
    <w:abstractNumId w:val="2"/>
  </w:num>
  <w:num w:numId="16" w16cid:durableId="1747023927">
    <w:abstractNumId w:val="0"/>
  </w:num>
  <w:num w:numId="17" w16cid:durableId="763571355">
    <w:abstractNumId w:val="5"/>
  </w:num>
  <w:num w:numId="18" w16cid:durableId="1844008546">
    <w:abstractNumId w:val="16"/>
  </w:num>
  <w:num w:numId="19" w16cid:durableId="584458129">
    <w:abstractNumId w:val="19"/>
  </w:num>
  <w:num w:numId="20" w16cid:durableId="834154168">
    <w:abstractNumId w:val="14"/>
  </w:num>
  <w:num w:numId="21" w16cid:durableId="2070496635">
    <w:abstractNumId w:val="3"/>
  </w:num>
  <w:num w:numId="22" w16cid:durableId="1268197519">
    <w:abstractNumId w:val="17"/>
  </w:num>
  <w:num w:numId="23" w16cid:durableId="764036769">
    <w:abstractNumId w:val="10"/>
  </w:num>
  <w:num w:numId="24" w16cid:durableId="617100587">
    <w:abstractNumId w:val="9"/>
  </w:num>
  <w:num w:numId="25" w16cid:durableId="429131937">
    <w:abstractNumId w:val="20"/>
  </w:num>
  <w:num w:numId="26" w16cid:durableId="1381787877">
    <w:abstractNumId w:val="1"/>
  </w:num>
  <w:num w:numId="27" w16cid:durableId="1708404999">
    <w:abstractNumId w:val="8"/>
  </w:num>
  <w:num w:numId="28" w16cid:durableId="1708989707">
    <w:abstractNumId w:val="15"/>
  </w:num>
  <w:num w:numId="29" w16cid:durableId="1845196458">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54"/>
  <w:removePersonalInformation/>
  <w:removeDateAndTime/>
  <w:proofState w:spelling="clean" w:grammar="clean"/>
  <w:defaultTabStop w:val="708"/>
  <w:hyphenationZone w:val="283"/>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D2930"/>
    <w:rsid w:val="00001156"/>
    <w:rsid w:val="0000701E"/>
    <w:rsid w:val="00017474"/>
    <w:rsid w:val="00091536"/>
    <w:rsid w:val="000A2BA8"/>
    <w:rsid w:val="000B2B7B"/>
    <w:rsid w:val="000D2930"/>
    <w:rsid w:val="000D39DC"/>
    <w:rsid w:val="000E6932"/>
    <w:rsid w:val="000F3BF7"/>
    <w:rsid w:val="000F63A9"/>
    <w:rsid w:val="00111668"/>
    <w:rsid w:val="00120999"/>
    <w:rsid w:val="00136360"/>
    <w:rsid w:val="001420A1"/>
    <w:rsid w:val="00147F12"/>
    <w:rsid w:val="00174395"/>
    <w:rsid w:val="001B6E1E"/>
    <w:rsid w:val="001D07B9"/>
    <w:rsid w:val="001D5858"/>
    <w:rsid w:val="001F350B"/>
    <w:rsid w:val="00215F72"/>
    <w:rsid w:val="00227800"/>
    <w:rsid w:val="0023779E"/>
    <w:rsid w:val="00237FDB"/>
    <w:rsid w:val="0027377D"/>
    <w:rsid w:val="00291948"/>
    <w:rsid w:val="002A7B03"/>
    <w:rsid w:val="00306EFD"/>
    <w:rsid w:val="0037321E"/>
    <w:rsid w:val="0037519B"/>
    <w:rsid w:val="003A08CC"/>
    <w:rsid w:val="003A1DFC"/>
    <w:rsid w:val="003D52C6"/>
    <w:rsid w:val="0040128B"/>
    <w:rsid w:val="00411D68"/>
    <w:rsid w:val="004139AB"/>
    <w:rsid w:val="00426E56"/>
    <w:rsid w:val="004602FF"/>
    <w:rsid w:val="0048245E"/>
    <w:rsid w:val="00495AC2"/>
    <w:rsid w:val="004D03FE"/>
    <w:rsid w:val="004E4625"/>
    <w:rsid w:val="005242AF"/>
    <w:rsid w:val="0053627A"/>
    <w:rsid w:val="0055439B"/>
    <w:rsid w:val="0057364B"/>
    <w:rsid w:val="00584E77"/>
    <w:rsid w:val="00595801"/>
    <w:rsid w:val="005A6E46"/>
    <w:rsid w:val="005C0E30"/>
    <w:rsid w:val="005C54BC"/>
    <w:rsid w:val="005C5DEA"/>
    <w:rsid w:val="005E3136"/>
    <w:rsid w:val="005E331E"/>
    <w:rsid w:val="005E4223"/>
    <w:rsid w:val="006012D6"/>
    <w:rsid w:val="0060239E"/>
    <w:rsid w:val="006349DA"/>
    <w:rsid w:val="0066330E"/>
    <w:rsid w:val="00695375"/>
    <w:rsid w:val="006A48EE"/>
    <w:rsid w:val="006B1962"/>
    <w:rsid w:val="006E5DBF"/>
    <w:rsid w:val="006F53B2"/>
    <w:rsid w:val="006F5CC7"/>
    <w:rsid w:val="006F757D"/>
    <w:rsid w:val="007131D6"/>
    <w:rsid w:val="007367B2"/>
    <w:rsid w:val="00741D3B"/>
    <w:rsid w:val="007433A8"/>
    <w:rsid w:val="00747BAC"/>
    <w:rsid w:val="00770831"/>
    <w:rsid w:val="00785D63"/>
    <w:rsid w:val="007C68A3"/>
    <w:rsid w:val="007D1EB4"/>
    <w:rsid w:val="007E0949"/>
    <w:rsid w:val="00800A1A"/>
    <w:rsid w:val="008072F2"/>
    <w:rsid w:val="0081543C"/>
    <w:rsid w:val="00822C30"/>
    <w:rsid w:val="008243FD"/>
    <w:rsid w:val="008365CE"/>
    <w:rsid w:val="008375D1"/>
    <w:rsid w:val="008446B9"/>
    <w:rsid w:val="008675DA"/>
    <w:rsid w:val="008A60D7"/>
    <w:rsid w:val="008B1825"/>
    <w:rsid w:val="008D28B4"/>
    <w:rsid w:val="008E2311"/>
    <w:rsid w:val="008E653D"/>
    <w:rsid w:val="008F0DE6"/>
    <w:rsid w:val="00910AC7"/>
    <w:rsid w:val="009305E4"/>
    <w:rsid w:val="00936B11"/>
    <w:rsid w:val="00946718"/>
    <w:rsid w:val="00956A8C"/>
    <w:rsid w:val="00967D3F"/>
    <w:rsid w:val="009915A0"/>
    <w:rsid w:val="0099706D"/>
    <w:rsid w:val="009E1697"/>
    <w:rsid w:val="00A06AB3"/>
    <w:rsid w:val="00A102D4"/>
    <w:rsid w:val="00A157C6"/>
    <w:rsid w:val="00A61A4C"/>
    <w:rsid w:val="00A80D77"/>
    <w:rsid w:val="00A93158"/>
    <w:rsid w:val="00A9368D"/>
    <w:rsid w:val="00AD1694"/>
    <w:rsid w:val="00AD1E2D"/>
    <w:rsid w:val="00B01B99"/>
    <w:rsid w:val="00B271C3"/>
    <w:rsid w:val="00B32C9D"/>
    <w:rsid w:val="00B3522E"/>
    <w:rsid w:val="00B44BDA"/>
    <w:rsid w:val="00BA6397"/>
    <w:rsid w:val="00BB0FF6"/>
    <w:rsid w:val="00BD287E"/>
    <w:rsid w:val="00C07579"/>
    <w:rsid w:val="00C113BE"/>
    <w:rsid w:val="00C36947"/>
    <w:rsid w:val="00C4178A"/>
    <w:rsid w:val="00C50A5C"/>
    <w:rsid w:val="00C5765D"/>
    <w:rsid w:val="00C80DFB"/>
    <w:rsid w:val="00C84356"/>
    <w:rsid w:val="00C9407A"/>
    <w:rsid w:val="00CC391E"/>
    <w:rsid w:val="00CC6495"/>
    <w:rsid w:val="00CD19E6"/>
    <w:rsid w:val="00D117AD"/>
    <w:rsid w:val="00D2180E"/>
    <w:rsid w:val="00D21E2B"/>
    <w:rsid w:val="00D22E28"/>
    <w:rsid w:val="00D57CF8"/>
    <w:rsid w:val="00D669BB"/>
    <w:rsid w:val="00D75D7E"/>
    <w:rsid w:val="00D80028"/>
    <w:rsid w:val="00D85C69"/>
    <w:rsid w:val="00D87677"/>
    <w:rsid w:val="00DA4B21"/>
    <w:rsid w:val="00DC09E3"/>
    <w:rsid w:val="00DC6049"/>
    <w:rsid w:val="00DC6FA1"/>
    <w:rsid w:val="00DD330D"/>
    <w:rsid w:val="00E10300"/>
    <w:rsid w:val="00E14783"/>
    <w:rsid w:val="00E22701"/>
    <w:rsid w:val="00EC4DCB"/>
    <w:rsid w:val="00ED4D5D"/>
    <w:rsid w:val="00EF4C62"/>
    <w:rsid w:val="00EF6EDF"/>
    <w:rsid w:val="00F04307"/>
    <w:rsid w:val="00F118C2"/>
    <w:rsid w:val="00F2064A"/>
    <w:rsid w:val="00F84E2D"/>
    <w:rsid w:val="00FA01DC"/>
    <w:rsid w:val="00FA6814"/>
    <w:rsid w:val="00FC4ABF"/>
    <w:rsid w:val="00FC5C0E"/>
    <w:rsid w:val="00FF4D09"/>
    <w:rsid w:val="03EF9D33"/>
    <w:rsid w:val="0BC9A08A"/>
    <w:rsid w:val="109D1F32"/>
    <w:rsid w:val="15C9F2D2"/>
    <w:rsid w:val="1E931354"/>
    <w:rsid w:val="2D41EC23"/>
    <w:rsid w:val="2FB8C913"/>
    <w:rsid w:val="3A01CC65"/>
    <w:rsid w:val="3E77E054"/>
    <w:rsid w:val="45B3A5A9"/>
    <w:rsid w:val="4EEC5CBC"/>
    <w:rsid w:val="6C67520A"/>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F795E50"/>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it-IT"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4" w:unhideWhenUsed="1" w:qFormat="1"/>
    <w:lsdException w:name="heading 5" w:semiHidden="1" w:uiPriority="4"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iPriority="0"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D2930"/>
    <w:pPr>
      <w:spacing w:after="0" w:line="240" w:lineRule="atLeast"/>
    </w:pPr>
    <w:rPr>
      <w:rFonts w:ascii="Georgia" w:eastAsia="Times New Roman" w:hAnsi="Georgia" w:cs="Times New Roman"/>
      <w:sz w:val="24"/>
      <w:szCs w:val="24"/>
      <w:lang w:val="en-US"/>
    </w:rPr>
  </w:style>
  <w:style w:type="paragraph" w:styleId="Heading1">
    <w:name w:val="heading 1"/>
    <w:basedOn w:val="Normal"/>
    <w:next w:val="Normal"/>
    <w:link w:val="Heading1Char"/>
    <w:uiPriority w:val="9"/>
    <w:rsid w:val="007433A8"/>
    <w:pPr>
      <w:keepNext/>
      <w:keepLines/>
      <w:spacing w:before="240"/>
      <w:outlineLvl w:val="0"/>
    </w:pPr>
    <w:rPr>
      <w:rFonts w:asciiTheme="majorHAnsi" w:eastAsiaTheme="majorEastAsia" w:hAnsiTheme="majorHAnsi" w:cstheme="majorBidi"/>
      <w:color w:val="43A989"/>
      <w:sz w:val="32"/>
      <w:szCs w:val="32"/>
    </w:rPr>
  </w:style>
  <w:style w:type="paragraph" w:styleId="Heading2">
    <w:name w:val="heading 2"/>
    <w:basedOn w:val="Normal"/>
    <w:next w:val="Normal"/>
    <w:link w:val="Heading2Char"/>
    <w:uiPriority w:val="9"/>
    <w:unhideWhenUsed/>
    <w:rsid w:val="007433A8"/>
    <w:pPr>
      <w:keepNext/>
      <w:keepLines/>
      <w:spacing w:before="40"/>
      <w:outlineLvl w:val="1"/>
    </w:pPr>
    <w:rPr>
      <w:rFonts w:asciiTheme="majorHAnsi" w:eastAsiaTheme="majorEastAsia" w:hAnsiTheme="majorHAnsi" w:cstheme="majorBidi"/>
      <w:color w:val="43A989"/>
      <w:sz w:val="26"/>
      <w:szCs w:val="26"/>
    </w:rPr>
  </w:style>
  <w:style w:type="paragraph" w:styleId="Heading3">
    <w:name w:val="heading 3"/>
    <w:basedOn w:val="Normal"/>
    <w:next w:val="Normal"/>
    <w:link w:val="Heading3Char"/>
    <w:uiPriority w:val="9"/>
    <w:unhideWhenUsed/>
    <w:rsid w:val="002A7B03"/>
    <w:pPr>
      <w:keepNext/>
      <w:keepLines/>
      <w:spacing w:before="40"/>
      <w:outlineLvl w:val="2"/>
    </w:pPr>
    <w:rPr>
      <w:rFonts w:asciiTheme="majorHAnsi" w:eastAsiaTheme="majorEastAsia" w:hAnsiTheme="majorHAnsi" w:cstheme="majorBidi"/>
      <w:color w:val="1F3763" w:themeColor="accent1" w:themeShade="7F"/>
    </w:rPr>
  </w:style>
  <w:style w:type="paragraph" w:styleId="Heading4">
    <w:name w:val="heading 4"/>
    <w:basedOn w:val="Normal"/>
    <w:next w:val="Normal"/>
    <w:link w:val="Heading4Char"/>
    <w:uiPriority w:val="4"/>
    <w:rsid w:val="007433A8"/>
    <w:pPr>
      <w:keepNext/>
      <w:numPr>
        <w:ilvl w:val="3"/>
        <w:numId w:val="5"/>
      </w:numPr>
      <w:spacing w:before="240" w:after="120" w:line="240" w:lineRule="auto"/>
      <w:outlineLvl w:val="3"/>
    </w:pPr>
    <w:rPr>
      <w:b/>
      <w:bCs/>
      <w:color w:val="003249"/>
      <w:szCs w:val="28"/>
    </w:rPr>
  </w:style>
  <w:style w:type="paragraph" w:styleId="Heading5">
    <w:name w:val="heading 5"/>
    <w:basedOn w:val="Normal"/>
    <w:next w:val="Normal"/>
    <w:link w:val="Heading5Char"/>
    <w:uiPriority w:val="4"/>
    <w:rsid w:val="007433A8"/>
    <w:pPr>
      <w:keepNext/>
      <w:numPr>
        <w:ilvl w:val="4"/>
        <w:numId w:val="5"/>
      </w:numPr>
      <w:spacing w:before="240" w:after="60" w:line="240" w:lineRule="auto"/>
      <w:outlineLvl w:val="4"/>
    </w:pPr>
    <w:rPr>
      <w:b/>
      <w:bCs/>
      <w:i/>
      <w:iCs/>
      <w:color w:val="003249"/>
      <w:szCs w:val="26"/>
    </w:rPr>
  </w:style>
  <w:style w:type="paragraph" w:styleId="Heading6">
    <w:name w:val="heading 6"/>
    <w:basedOn w:val="Normal"/>
    <w:next w:val="Normal"/>
    <w:link w:val="Heading6Char"/>
    <w:uiPriority w:val="9"/>
    <w:semiHidden/>
    <w:unhideWhenUsed/>
    <w:rsid w:val="002A7B03"/>
    <w:pPr>
      <w:keepNext/>
      <w:keepLines/>
      <w:spacing w:before="4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semiHidden/>
    <w:rsid w:val="002A7B03"/>
    <w:pPr>
      <w:numPr>
        <w:ilvl w:val="6"/>
        <w:numId w:val="5"/>
      </w:numPr>
      <w:spacing w:before="240" w:after="60" w:line="240" w:lineRule="auto"/>
      <w:outlineLvl w:val="6"/>
    </w:pPr>
    <w:rPr>
      <w:i/>
    </w:rPr>
  </w:style>
  <w:style w:type="paragraph" w:styleId="Heading8">
    <w:name w:val="heading 8"/>
    <w:basedOn w:val="Normal"/>
    <w:next w:val="Normal"/>
    <w:link w:val="Heading8Char"/>
    <w:semiHidden/>
    <w:rsid w:val="002A7B03"/>
    <w:pPr>
      <w:numPr>
        <w:ilvl w:val="7"/>
        <w:numId w:val="5"/>
      </w:numPr>
      <w:spacing w:before="240" w:after="60" w:line="240" w:lineRule="auto"/>
      <w:outlineLvl w:val="7"/>
    </w:pPr>
    <w:rPr>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433A8"/>
    <w:rPr>
      <w:rFonts w:asciiTheme="majorHAnsi" w:eastAsiaTheme="majorEastAsia" w:hAnsiTheme="majorHAnsi" w:cstheme="majorBidi"/>
      <w:color w:val="43A989"/>
      <w:sz w:val="32"/>
      <w:szCs w:val="32"/>
      <w:lang w:val="en-GB"/>
    </w:rPr>
  </w:style>
  <w:style w:type="character" w:customStyle="1" w:styleId="Heading2Char">
    <w:name w:val="Heading 2 Char"/>
    <w:basedOn w:val="DefaultParagraphFont"/>
    <w:link w:val="Heading2"/>
    <w:uiPriority w:val="9"/>
    <w:rsid w:val="007433A8"/>
    <w:rPr>
      <w:rFonts w:asciiTheme="majorHAnsi" w:eastAsiaTheme="majorEastAsia" w:hAnsiTheme="majorHAnsi" w:cstheme="majorBidi"/>
      <w:color w:val="43A989"/>
      <w:sz w:val="26"/>
      <w:szCs w:val="26"/>
      <w:lang w:val="en-GB"/>
    </w:rPr>
  </w:style>
  <w:style w:type="character" w:customStyle="1" w:styleId="Heading3Char">
    <w:name w:val="Heading 3 Char"/>
    <w:basedOn w:val="DefaultParagraphFont"/>
    <w:link w:val="Heading3"/>
    <w:uiPriority w:val="9"/>
    <w:rsid w:val="002A7B03"/>
    <w:rPr>
      <w:rFonts w:asciiTheme="majorHAnsi" w:eastAsiaTheme="majorEastAsia" w:hAnsiTheme="majorHAnsi" w:cstheme="majorBidi"/>
      <w:color w:val="1F3763" w:themeColor="accent1" w:themeShade="7F"/>
      <w:sz w:val="24"/>
      <w:szCs w:val="24"/>
      <w:lang w:val="en-GB"/>
    </w:rPr>
  </w:style>
  <w:style w:type="character" w:customStyle="1" w:styleId="Heading4Char">
    <w:name w:val="Heading 4 Char"/>
    <w:basedOn w:val="DefaultParagraphFont"/>
    <w:link w:val="Heading4"/>
    <w:uiPriority w:val="4"/>
    <w:rsid w:val="007433A8"/>
    <w:rPr>
      <w:rFonts w:ascii="Arial" w:hAnsi="Arial"/>
      <w:b/>
      <w:bCs/>
      <w:color w:val="003249"/>
      <w:sz w:val="24"/>
      <w:szCs w:val="28"/>
      <w:lang w:val="en-GB"/>
    </w:rPr>
  </w:style>
  <w:style w:type="character" w:customStyle="1" w:styleId="Heading5Char">
    <w:name w:val="Heading 5 Char"/>
    <w:basedOn w:val="DefaultParagraphFont"/>
    <w:link w:val="Heading5"/>
    <w:uiPriority w:val="4"/>
    <w:rsid w:val="007433A8"/>
    <w:rPr>
      <w:rFonts w:ascii="Arial" w:hAnsi="Arial"/>
      <w:b/>
      <w:bCs/>
      <w:i/>
      <w:iCs/>
      <w:color w:val="003249"/>
      <w:sz w:val="24"/>
      <w:szCs w:val="26"/>
      <w:lang w:val="en-GB"/>
    </w:rPr>
  </w:style>
  <w:style w:type="character" w:customStyle="1" w:styleId="Heading6Char">
    <w:name w:val="Heading 6 Char"/>
    <w:basedOn w:val="DefaultParagraphFont"/>
    <w:link w:val="Heading6"/>
    <w:uiPriority w:val="9"/>
    <w:semiHidden/>
    <w:rsid w:val="002A7B03"/>
    <w:rPr>
      <w:rFonts w:asciiTheme="majorHAnsi" w:eastAsiaTheme="majorEastAsia" w:hAnsiTheme="majorHAnsi" w:cstheme="majorBidi"/>
      <w:color w:val="1F3763" w:themeColor="accent1" w:themeShade="7F"/>
      <w:sz w:val="24"/>
      <w:lang w:val="en-GB"/>
    </w:rPr>
  </w:style>
  <w:style w:type="character" w:customStyle="1" w:styleId="Heading7Char">
    <w:name w:val="Heading 7 Char"/>
    <w:basedOn w:val="DefaultParagraphFont"/>
    <w:link w:val="Heading7"/>
    <w:semiHidden/>
    <w:rsid w:val="002A7B03"/>
    <w:rPr>
      <w:rFonts w:ascii="Arial" w:hAnsi="Arial"/>
      <w:i/>
      <w:sz w:val="24"/>
      <w:lang w:val="en-GB"/>
    </w:rPr>
  </w:style>
  <w:style w:type="character" w:customStyle="1" w:styleId="Heading8Char">
    <w:name w:val="Heading 8 Char"/>
    <w:basedOn w:val="DefaultParagraphFont"/>
    <w:link w:val="Heading8"/>
    <w:semiHidden/>
    <w:rsid w:val="002A7B03"/>
    <w:rPr>
      <w:rFonts w:ascii="Arial" w:hAnsi="Arial"/>
      <w:iCs/>
      <w:sz w:val="24"/>
      <w:lang w:val="en-GB"/>
    </w:rPr>
  </w:style>
  <w:style w:type="paragraph" w:customStyle="1" w:styleId="BodytextJustified">
    <w:name w:val="Body text Justified"/>
    <w:basedOn w:val="Normal"/>
    <w:semiHidden/>
    <w:rsid w:val="006349DA"/>
    <w:pPr>
      <w:spacing w:line="240" w:lineRule="auto"/>
      <w:jc w:val="both"/>
    </w:pPr>
    <w:rPr>
      <w:szCs w:val="20"/>
    </w:rPr>
  </w:style>
  <w:style w:type="paragraph" w:styleId="Title">
    <w:name w:val="Title"/>
    <w:basedOn w:val="Normal"/>
    <w:next w:val="Normal"/>
    <w:link w:val="TitleChar"/>
    <w:rsid w:val="006349DA"/>
    <w:pPr>
      <w:spacing w:line="240" w:lineRule="auto"/>
    </w:pPr>
    <w:rPr>
      <w:sz w:val="36"/>
    </w:rPr>
  </w:style>
  <w:style w:type="character" w:customStyle="1" w:styleId="TitleChar">
    <w:name w:val="Title Char"/>
    <w:basedOn w:val="DefaultParagraphFont"/>
    <w:link w:val="Title"/>
    <w:rsid w:val="006349DA"/>
    <w:rPr>
      <w:rFonts w:ascii="Georgia" w:eastAsia="Times New Roman" w:hAnsi="Georgia" w:cs="Times New Roman"/>
      <w:sz w:val="36"/>
      <w:szCs w:val="24"/>
      <w:lang w:val="en-US"/>
    </w:rPr>
  </w:style>
  <w:style w:type="paragraph" w:styleId="TOCHeading">
    <w:name w:val="TOC Heading"/>
    <w:basedOn w:val="TOC1"/>
    <w:next w:val="Normal"/>
    <w:uiPriority w:val="39"/>
    <w:unhideWhenUsed/>
    <w:rsid w:val="002A7B03"/>
  </w:style>
  <w:style w:type="paragraph" w:styleId="TOC1">
    <w:name w:val="toc 1"/>
    <w:basedOn w:val="Normal"/>
    <w:next w:val="Normal"/>
    <w:link w:val="TOC1Char"/>
    <w:autoRedefine/>
    <w:uiPriority w:val="39"/>
    <w:unhideWhenUsed/>
    <w:rsid w:val="002A7B03"/>
    <w:pPr>
      <w:spacing w:after="100"/>
    </w:pPr>
  </w:style>
  <w:style w:type="character" w:styleId="PageNumber">
    <w:name w:val="page number"/>
    <w:basedOn w:val="DefaultParagraphFont"/>
    <w:unhideWhenUsed/>
    <w:rsid w:val="007433A8"/>
    <w:rPr>
      <w:rFonts w:ascii="Arial" w:hAnsi="Arial"/>
      <w:sz w:val="16"/>
      <w:lang w:val="en-GB"/>
    </w:rPr>
  </w:style>
  <w:style w:type="character" w:customStyle="1" w:styleId="Data">
    <w:name w:val="Data"/>
    <w:basedOn w:val="DefaultParagraphFont"/>
    <w:uiPriority w:val="19"/>
    <w:rsid w:val="002A7B03"/>
    <w:rPr>
      <w:rFonts w:ascii="Arial" w:hAnsi="Arial" w:hint="default"/>
      <w:b w:val="0"/>
      <w:bCs w:val="0"/>
      <w:sz w:val="18"/>
    </w:rPr>
  </w:style>
  <w:style w:type="paragraph" w:customStyle="1" w:styleId="DataLabel">
    <w:name w:val="Data Label"/>
    <w:link w:val="DataLabelChar"/>
    <w:uiPriority w:val="19"/>
    <w:rsid w:val="002A7B03"/>
    <w:pPr>
      <w:tabs>
        <w:tab w:val="left" w:pos="3960"/>
        <w:tab w:val="left" w:pos="4860"/>
        <w:tab w:val="left" w:pos="6840"/>
      </w:tabs>
      <w:spacing w:after="0" w:line="240" w:lineRule="exact"/>
    </w:pPr>
    <w:rPr>
      <w:rFonts w:ascii="Georgia" w:eastAsia="Times New Roman" w:hAnsi="Georgia" w:cs="Georgia"/>
      <w:b/>
      <w:color w:val="211E1E"/>
      <w:sz w:val="18"/>
      <w:szCs w:val="18"/>
      <w:lang w:val="en-GB" w:eastAsia="it-IT"/>
    </w:rPr>
  </w:style>
  <w:style w:type="character" w:customStyle="1" w:styleId="DataLabelChar">
    <w:name w:val="Data Label Char"/>
    <w:basedOn w:val="DefaultParagraphFont"/>
    <w:link w:val="DataLabel"/>
    <w:uiPriority w:val="19"/>
    <w:rsid w:val="002A7B03"/>
    <w:rPr>
      <w:rFonts w:ascii="Georgia" w:eastAsia="Times New Roman" w:hAnsi="Georgia" w:cs="Georgia"/>
      <w:b/>
      <w:color w:val="211E1E"/>
      <w:sz w:val="18"/>
      <w:szCs w:val="18"/>
      <w:lang w:val="en-GB" w:eastAsia="it-IT"/>
    </w:rPr>
  </w:style>
  <w:style w:type="paragraph" w:customStyle="1" w:styleId="Sitename">
    <w:name w:val="Sitename"/>
    <w:basedOn w:val="Normal"/>
    <w:semiHidden/>
    <w:rsid w:val="006349DA"/>
    <w:pPr>
      <w:spacing w:before="227" w:after="227" w:line="400" w:lineRule="atLeast"/>
      <w:ind w:right="-57"/>
      <w:jc w:val="right"/>
    </w:pPr>
    <w:rPr>
      <w:rFonts w:ascii="NotesStyle-BoldTf" w:hAnsi="NotesStyle-BoldTf"/>
      <w:noProof/>
      <w:color w:val="98979C"/>
      <w:sz w:val="40"/>
      <w:szCs w:val="40"/>
    </w:rPr>
  </w:style>
  <w:style w:type="paragraph" w:customStyle="1" w:styleId="Classification">
    <w:name w:val="Classification"/>
    <w:basedOn w:val="Normal"/>
    <w:next w:val="Normal"/>
    <w:semiHidden/>
    <w:rsid w:val="002A7B03"/>
    <w:rPr>
      <w:rFonts w:ascii="NotesEsa" w:hAnsi="NotesEsa"/>
      <w:sz w:val="20"/>
    </w:rPr>
  </w:style>
  <w:style w:type="paragraph" w:styleId="Footer">
    <w:name w:val="footer"/>
    <w:basedOn w:val="Normal"/>
    <w:link w:val="FooterChar"/>
    <w:uiPriority w:val="99"/>
    <w:unhideWhenUsed/>
    <w:rsid w:val="002A7B03"/>
    <w:pPr>
      <w:tabs>
        <w:tab w:val="center" w:pos="4513"/>
        <w:tab w:val="right" w:pos="9026"/>
      </w:tabs>
      <w:spacing w:line="240" w:lineRule="auto"/>
    </w:pPr>
  </w:style>
  <w:style w:type="character" w:customStyle="1" w:styleId="FooterChar">
    <w:name w:val="Footer Char"/>
    <w:basedOn w:val="DefaultParagraphFont"/>
    <w:link w:val="Footer"/>
    <w:uiPriority w:val="99"/>
    <w:rsid w:val="002A7B03"/>
    <w:rPr>
      <w:rFonts w:ascii="Arial" w:hAnsi="Arial"/>
      <w:sz w:val="24"/>
      <w:lang w:val="en-GB"/>
    </w:rPr>
  </w:style>
  <w:style w:type="paragraph" w:customStyle="1" w:styleId="Appendix">
    <w:name w:val="Appendix"/>
    <w:basedOn w:val="Heading1"/>
    <w:next w:val="Normal"/>
    <w:semiHidden/>
    <w:rsid w:val="006349DA"/>
    <w:pPr>
      <w:numPr>
        <w:ilvl w:val="8"/>
      </w:numPr>
      <w:spacing w:before="0"/>
      <w:outlineLvl w:val="8"/>
    </w:pPr>
    <w:rPr>
      <w:szCs w:val="20"/>
    </w:rPr>
  </w:style>
  <w:style w:type="paragraph" w:customStyle="1" w:styleId="ESA-Address">
    <w:name w:val="ESA-Address"/>
    <w:basedOn w:val="Normal"/>
    <w:semiHidden/>
    <w:rsid w:val="002A7B03"/>
    <w:pPr>
      <w:spacing w:line="240" w:lineRule="auto"/>
      <w:jc w:val="right"/>
    </w:pPr>
    <w:rPr>
      <w:rFonts w:ascii="NotesEsa" w:hAnsi="NotesEsa"/>
      <w:noProof/>
      <w:sz w:val="16"/>
      <w:szCs w:val="16"/>
    </w:rPr>
  </w:style>
  <w:style w:type="paragraph" w:customStyle="1" w:styleId="DocumentType">
    <w:name w:val="Document Type"/>
    <w:basedOn w:val="Normal"/>
    <w:semiHidden/>
    <w:rsid w:val="006349DA"/>
    <w:pPr>
      <w:spacing w:line="240" w:lineRule="auto"/>
      <w:ind w:right="-54"/>
    </w:pPr>
    <w:rPr>
      <w:rFonts w:ascii="NotesStyle-BoldTf" w:hAnsi="NotesStyle-BoldTf"/>
      <w:caps/>
      <w:color w:val="4B4B4D"/>
      <w:sz w:val="56"/>
    </w:rPr>
  </w:style>
  <w:style w:type="paragraph" w:customStyle="1" w:styleId="TableTitle">
    <w:name w:val="Table Title"/>
    <w:basedOn w:val="Normal"/>
    <w:semiHidden/>
    <w:rsid w:val="006349DA"/>
    <w:pPr>
      <w:spacing w:line="240" w:lineRule="auto"/>
    </w:pPr>
    <w:rPr>
      <w:rFonts w:ascii="NotesStyle-BoldTf" w:hAnsi="NotesStyle-BoldTf"/>
      <w:caps/>
      <w:color w:val="4B4B4D"/>
      <w:sz w:val="52"/>
    </w:rPr>
  </w:style>
  <w:style w:type="table" w:customStyle="1" w:styleId="ESATable">
    <w:name w:val="ESA Table"/>
    <w:basedOn w:val="TableNormal"/>
    <w:uiPriority w:val="99"/>
    <w:rsid w:val="006349DA"/>
    <w:pPr>
      <w:spacing w:after="0" w:line="240" w:lineRule="auto"/>
    </w:pPr>
    <w:rPr>
      <w:rFonts w:ascii="Georgia" w:hAnsi="Georgia"/>
      <w:sz w:val="24"/>
      <w:szCs w:val="24"/>
      <w:lang w:val="nl-NL"/>
    </w:rPr>
    <w:tblPr>
      <w:tblInd w:w="68" w:type="dxa"/>
      <w:tblBorders>
        <w:top w:val="single" w:sz="12" w:space="0" w:color="auto"/>
        <w:bottom w:val="single" w:sz="12" w:space="0" w:color="auto"/>
        <w:insideH w:val="single" w:sz="12" w:space="0" w:color="auto"/>
        <w:insideV w:val="single" w:sz="2" w:space="0" w:color="auto"/>
      </w:tblBorders>
      <w:tblCellMar>
        <w:top w:w="40" w:type="dxa"/>
        <w:left w:w="68" w:type="dxa"/>
        <w:bottom w:w="28" w:type="dxa"/>
        <w:right w:w="68" w:type="dxa"/>
      </w:tblCellMar>
    </w:tblPr>
    <w:tblStylePr w:type="firstRow">
      <w:tblPr/>
      <w:tcPr>
        <w:shd w:val="clear" w:color="auto" w:fill="E6E6E6"/>
      </w:tcPr>
    </w:tblStylePr>
    <w:tblStylePr w:type="firstCol">
      <w:tblPr>
        <w:tblCellMar>
          <w:top w:w="40" w:type="dxa"/>
          <w:left w:w="0" w:type="dxa"/>
          <w:bottom w:w="28" w:type="dxa"/>
          <w:right w:w="68" w:type="dxa"/>
        </w:tblCellMar>
      </w:tblPr>
      <w:tcPr>
        <w:tcMar>
          <w:top w:w="40" w:type="dxa"/>
          <w:left w:w="68" w:type="dxa"/>
          <w:bottom w:w="28" w:type="dxa"/>
          <w:right w:w="68" w:type="dxa"/>
        </w:tcMar>
      </w:tcPr>
    </w:tblStylePr>
    <w:tblStylePr w:type="lastCol">
      <w:tblPr>
        <w:tblCellMar>
          <w:top w:w="40" w:type="dxa"/>
          <w:left w:w="68" w:type="dxa"/>
          <w:bottom w:w="28" w:type="dxa"/>
          <w:right w:w="0" w:type="dxa"/>
        </w:tblCellMar>
      </w:tblPr>
      <w:tcPr>
        <w:tcMar>
          <w:top w:w="40" w:type="dxa"/>
          <w:left w:w="68" w:type="dxa"/>
          <w:bottom w:w="28" w:type="dxa"/>
          <w:right w:w="0" w:type="nil"/>
        </w:tcMar>
      </w:tcPr>
    </w:tblStylePr>
  </w:style>
  <w:style w:type="character" w:styleId="PlaceholderText">
    <w:name w:val="Placeholder Text"/>
    <w:basedOn w:val="DefaultParagraphFont"/>
    <w:uiPriority w:val="99"/>
    <w:semiHidden/>
    <w:rsid w:val="002A7B03"/>
    <w:rPr>
      <w:color w:val="808080"/>
    </w:rPr>
  </w:style>
  <w:style w:type="paragraph" w:styleId="Header">
    <w:name w:val="header"/>
    <w:basedOn w:val="Normal"/>
    <w:link w:val="HeaderChar"/>
    <w:uiPriority w:val="99"/>
    <w:unhideWhenUsed/>
    <w:rsid w:val="002A7B03"/>
    <w:pPr>
      <w:tabs>
        <w:tab w:val="center" w:pos="4513"/>
        <w:tab w:val="right" w:pos="9026"/>
      </w:tabs>
      <w:spacing w:line="240" w:lineRule="auto"/>
    </w:pPr>
  </w:style>
  <w:style w:type="character" w:customStyle="1" w:styleId="HeaderChar">
    <w:name w:val="Header Char"/>
    <w:basedOn w:val="DefaultParagraphFont"/>
    <w:link w:val="Header"/>
    <w:uiPriority w:val="99"/>
    <w:rsid w:val="002A7B03"/>
    <w:rPr>
      <w:rFonts w:ascii="Arial" w:hAnsi="Arial"/>
      <w:sz w:val="24"/>
      <w:lang w:val="en-GB"/>
    </w:rPr>
  </w:style>
  <w:style w:type="paragraph" w:customStyle="1" w:styleId="Address">
    <w:name w:val="Address"/>
    <w:basedOn w:val="Header"/>
    <w:link w:val="AddressChar"/>
    <w:qFormat/>
    <w:rsid w:val="002A7B03"/>
    <w:pPr>
      <w:tabs>
        <w:tab w:val="clear" w:pos="4513"/>
        <w:tab w:val="clear" w:pos="9026"/>
        <w:tab w:val="center" w:pos="5103"/>
        <w:tab w:val="right" w:pos="9923"/>
      </w:tabs>
      <w:jc w:val="right"/>
    </w:pPr>
    <w:rPr>
      <w:color w:val="033142"/>
      <w:sz w:val="16"/>
    </w:rPr>
  </w:style>
  <w:style w:type="character" w:customStyle="1" w:styleId="AddressChar">
    <w:name w:val="Address Char"/>
    <w:basedOn w:val="HeaderChar"/>
    <w:link w:val="Address"/>
    <w:rsid w:val="002A7B03"/>
    <w:rPr>
      <w:rFonts w:ascii="Arial" w:hAnsi="Arial"/>
      <w:color w:val="033142"/>
      <w:sz w:val="16"/>
      <w:lang w:val="en-GB"/>
    </w:rPr>
  </w:style>
  <w:style w:type="paragraph" w:customStyle="1" w:styleId="Dates">
    <w:name w:val="Dates"/>
    <w:basedOn w:val="Normal"/>
    <w:link w:val="DatesChar"/>
    <w:qFormat/>
    <w:rsid w:val="002A7B03"/>
    <w:pPr>
      <w:spacing w:line="360" w:lineRule="auto"/>
    </w:pPr>
    <w:rPr>
      <w:rFonts w:cs="Arial"/>
      <w:color w:val="033142"/>
      <w:szCs w:val="20"/>
    </w:rPr>
  </w:style>
  <w:style w:type="character" w:customStyle="1" w:styleId="DatesChar">
    <w:name w:val="Dates Char"/>
    <w:basedOn w:val="DefaultParagraphFont"/>
    <w:link w:val="Dates"/>
    <w:rsid w:val="002A7B03"/>
    <w:rPr>
      <w:rFonts w:ascii="Arial" w:hAnsi="Arial" w:cs="Arial"/>
      <w:color w:val="033142"/>
      <w:sz w:val="24"/>
      <w:szCs w:val="20"/>
      <w:lang w:val="en-GB"/>
    </w:rPr>
  </w:style>
  <w:style w:type="paragraph" w:customStyle="1" w:styleId="CoverRefText">
    <w:name w:val="Cover_Ref_Text"/>
    <w:basedOn w:val="Dates"/>
    <w:link w:val="CoverRefTextChar"/>
    <w:rsid w:val="002A7B03"/>
    <w:rPr>
      <w:color w:val="355D6D"/>
      <w:sz w:val="18"/>
    </w:rPr>
  </w:style>
  <w:style w:type="character" w:customStyle="1" w:styleId="CoverRefTextChar">
    <w:name w:val="Cover_Ref_Text Char"/>
    <w:basedOn w:val="DatesChar"/>
    <w:link w:val="CoverRefText"/>
    <w:rsid w:val="002A7B03"/>
    <w:rPr>
      <w:rFonts w:ascii="Arial" w:hAnsi="Arial" w:cs="Arial"/>
      <w:color w:val="355D6D"/>
      <w:sz w:val="18"/>
      <w:szCs w:val="20"/>
      <w:lang w:val="en-GB"/>
    </w:rPr>
  </w:style>
  <w:style w:type="paragraph" w:customStyle="1" w:styleId="ApprovalChangeLogTables">
    <w:name w:val="Approval_ChangeLog_Tables"/>
    <w:basedOn w:val="CoverRefText"/>
    <w:link w:val="ApprovalChangeLogTablesChar"/>
    <w:rsid w:val="002A7B03"/>
    <w:rPr>
      <w:color w:val="033142"/>
    </w:rPr>
  </w:style>
  <w:style w:type="character" w:customStyle="1" w:styleId="ApprovalChangeLogTablesChar">
    <w:name w:val="Approval_ChangeLog_Tables Char"/>
    <w:basedOn w:val="CoverRefTextChar"/>
    <w:link w:val="ApprovalChangeLogTables"/>
    <w:rsid w:val="002A7B03"/>
    <w:rPr>
      <w:rFonts w:ascii="Arial" w:hAnsi="Arial" w:cs="Arial"/>
      <w:color w:val="033142"/>
      <w:sz w:val="18"/>
      <w:szCs w:val="20"/>
      <w:lang w:val="en-GB"/>
    </w:rPr>
  </w:style>
  <w:style w:type="paragraph" w:customStyle="1" w:styleId="Body">
    <w:name w:val="Body"/>
    <w:basedOn w:val="Normal"/>
    <w:link w:val="BodyChar"/>
    <w:qFormat/>
    <w:rsid w:val="002A7B03"/>
    <w:pPr>
      <w:spacing w:line="360" w:lineRule="auto"/>
      <w:jc w:val="both"/>
    </w:pPr>
    <w:rPr>
      <w:rFonts w:cs="Arial"/>
      <w:color w:val="000000" w:themeColor="text1"/>
    </w:rPr>
  </w:style>
  <w:style w:type="character" w:customStyle="1" w:styleId="BodyChar">
    <w:name w:val="Body Char"/>
    <w:basedOn w:val="DefaultParagraphFont"/>
    <w:link w:val="Body"/>
    <w:rsid w:val="002A7B03"/>
    <w:rPr>
      <w:rFonts w:ascii="Arial" w:hAnsi="Arial" w:cs="Arial"/>
      <w:color w:val="000000" w:themeColor="text1"/>
      <w:sz w:val="24"/>
      <w:szCs w:val="24"/>
      <w:lang w:val="en-GB"/>
    </w:rPr>
  </w:style>
  <w:style w:type="paragraph" w:customStyle="1" w:styleId="Ref">
    <w:name w:val="Ref"/>
    <w:basedOn w:val="Normal"/>
    <w:link w:val="RefChar"/>
    <w:qFormat/>
    <w:rsid w:val="002A7B03"/>
    <w:rPr>
      <w:rFonts w:cs="Arial"/>
      <w:color w:val="44546A"/>
      <w:sz w:val="20"/>
      <w:szCs w:val="20"/>
    </w:rPr>
  </w:style>
  <w:style w:type="character" w:customStyle="1" w:styleId="RefChar">
    <w:name w:val="Ref Char"/>
    <w:basedOn w:val="DefaultParagraphFont"/>
    <w:link w:val="Ref"/>
    <w:rsid w:val="002A7B03"/>
    <w:rPr>
      <w:rFonts w:ascii="Arial" w:hAnsi="Arial" w:cs="Arial"/>
      <w:color w:val="44546A"/>
      <w:sz w:val="20"/>
      <w:szCs w:val="20"/>
      <w:lang w:val="en-GB"/>
    </w:rPr>
  </w:style>
  <w:style w:type="paragraph" w:customStyle="1" w:styleId="DOCTYPE">
    <w:name w:val="DOC_TYPE"/>
    <w:basedOn w:val="Ref"/>
    <w:link w:val="DOCTYPEChar"/>
    <w:rsid w:val="002A7B03"/>
    <w:pPr>
      <w:spacing w:line="360" w:lineRule="auto"/>
    </w:pPr>
    <w:rPr>
      <w:b/>
      <w:color w:val="8196A4"/>
      <w:sz w:val="44"/>
    </w:rPr>
  </w:style>
  <w:style w:type="character" w:customStyle="1" w:styleId="DOCTYPEChar">
    <w:name w:val="DOC_TYPE Char"/>
    <w:basedOn w:val="RefChar"/>
    <w:link w:val="DOCTYPE"/>
    <w:rsid w:val="002A7B03"/>
    <w:rPr>
      <w:rFonts w:ascii="Arial" w:hAnsi="Arial" w:cs="Arial"/>
      <w:b/>
      <w:color w:val="8196A4"/>
      <w:sz w:val="44"/>
      <w:szCs w:val="20"/>
      <w:lang w:val="en-GB"/>
    </w:rPr>
  </w:style>
  <w:style w:type="paragraph" w:customStyle="1" w:styleId="Heading">
    <w:name w:val="Heading"/>
    <w:basedOn w:val="Normal"/>
    <w:next w:val="Body"/>
    <w:link w:val="HeadingChar"/>
    <w:qFormat/>
    <w:rsid w:val="007433A8"/>
    <w:pPr>
      <w:spacing w:line="360" w:lineRule="auto"/>
    </w:pPr>
    <w:rPr>
      <w:rFonts w:cs="Arial"/>
      <w:b/>
      <w:color w:val="355D6D"/>
    </w:rPr>
  </w:style>
  <w:style w:type="character" w:customStyle="1" w:styleId="HeadingChar">
    <w:name w:val="Heading Char"/>
    <w:basedOn w:val="DefaultParagraphFont"/>
    <w:link w:val="Heading"/>
    <w:rsid w:val="007433A8"/>
    <w:rPr>
      <w:rFonts w:ascii="Arial" w:hAnsi="Arial" w:cs="Arial"/>
      <w:b/>
      <w:color w:val="355D6D"/>
      <w:sz w:val="24"/>
      <w:szCs w:val="24"/>
      <w:lang w:val="en-GB"/>
    </w:rPr>
  </w:style>
  <w:style w:type="paragraph" w:customStyle="1" w:styleId="heading10">
    <w:name w:val="heading 10"/>
    <w:basedOn w:val="Heading"/>
    <w:link w:val="Heading1Char0"/>
    <w:rsid w:val="002A7B03"/>
    <w:pPr>
      <w:numPr>
        <w:numId w:val="6"/>
      </w:numPr>
    </w:pPr>
    <w:rPr>
      <w:caps/>
      <w:sz w:val="32"/>
    </w:rPr>
  </w:style>
  <w:style w:type="character" w:customStyle="1" w:styleId="Heading1Char0">
    <w:name w:val="Heading_1 Char"/>
    <w:basedOn w:val="HeadingChar"/>
    <w:link w:val="heading10"/>
    <w:rsid w:val="002A7B03"/>
    <w:rPr>
      <w:rFonts w:ascii="Arial" w:hAnsi="Arial" w:cs="Arial"/>
      <w:b/>
      <w:caps/>
      <w:color w:val="355D6D"/>
      <w:sz w:val="32"/>
      <w:szCs w:val="24"/>
      <w:lang w:val="en-GB"/>
    </w:rPr>
  </w:style>
  <w:style w:type="paragraph" w:customStyle="1" w:styleId="HeadingCover">
    <w:name w:val="Heading_Cover"/>
    <w:basedOn w:val="DOCTYPE"/>
    <w:link w:val="HeadingCoverChar"/>
    <w:rsid w:val="002A7B03"/>
    <w:rPr>
      <w:caps/>
      <w:color w:val="44546A" w:themeColor="text2"/>
      <w:sz w:val="28"/>
    </w:rPr>
  </w:style>
  <w:style w:type="character" w:customStyle="1" w:styleId="HeadingCoverChar">
    <w:name w:val="Heading_Cover Char"/>
    <w:basedOn w:val="DOCTYPEChar"/>
    <w:link w:val="HeadingCover"/>
    <w:rsid w:val="002A7B03"/>
    <w:rPr>
      <w:rFonts w:ascii="Arial" w:hAnsi="Arial" w:cs="Arial"/>
      <w:b/>
      <w:caps/>
      <w:color w:val="44546A" w:themeColor="text2"/>
      <w:sz w:val="28"/>
      <w:szCs w:val="20"/>
      <w:lang w:val="en-GB"/>
    </w:rPr>
  </w:style>
  <w:style w:type="paragraph" w:customStyle="1" w:styleId="Style2">
    <w:name w:val="Style2"/>
    <w:basedOn w:val="Body"/>
    <w:next w:val="Body"/>
    <w:link w:val="Style2Char"/>
    <w:rsid w:val="002A7B03"/>
    <w:pPr>
      <w:spacing w:before="240" w:after="240"/>
      <w:ind w:left="907" w:hanging="907"/>
      <w:jc w:val="left"/>
      <w:outlineLvl w:val="1"/>
    </w:pPr>
    <w:rPr>
      <w:b/>
      <w:color w:val="44546A"/>
    </w:rPr>
  </w:style>
  <w:style w:type="character" w:customStyle="1" w:styleId="Style2Char">
    <w:name w:val="Style2 Char"/>
    <w:basedOn w:val="BodyChar"/>
    <w:link w:val="Style2"/>
    <w:rsid w:val="002A7B03"/>
    <w:rPr>
      <w:rFonts w:ascii="Arial" w:hAnsi="Arial" w:cs="Arial"/>
      <w:b/>
      <w:color w:val="44546A"/>
      <w:sz w:val="24"/>
      <w:szCs w:val="24"/>
      <w:lang w:val="en-GB"/>
    </w:rPr>
  </w:style>
  <w:style w:type="paragraph" w:customStyle="1" w:styleId="Heading01">
    <w:name w:val="Heading01"/>
    <w:basedOn w:val="Style2"/>
    <w:next w:val="Body"/>
    <w:link w:val="Heading01Char"/>
    <w:rsid w:val="00A157C6"/>
    <w:pPr>
      <w:numPr>
        <w:numId w:val="11"/>
      </w:numPr>
      <w:ind w:left="357" w:hanging="357"/>
    </w:pPr>
    <w:rPr>
      <w:caps/>
      <w:color w:val="335E6E"/>
      <w:sz w:val="32"/>
    </w:rPr>
  </w:style>
  <w:style w:type="character" w:customStyle="1" w:styleId="Heading01Char">
    <w:name w:val="Heading01 Char"/>
    <w:basedOn w:val="Style2Char"/>
    <w:link w:val="Heading01"/>
    <w:rsid w:val="00A157C6"/>
    <w:rPr>
      <w:rFonts w:ascii="Arial" w:hAnsi="Arial" w:cs="Arial"/>
      <w:b/>
      <w:caps/>
      <w:color w:val="335E6E"/>
      <w:sz w:val="32"/>
      <w:szCs w:val="24"/>
      <w:lang w:val="en-GB"/>
    </w:rPr>
  </w:style>
  <w:style w:type="paragraph" w:customStyle="1" w:styleId="Heading02">
    <w:name w:val="Heading02"/>
    <w:basedOn w:val="Style2"/>
    <w:next w:val="Body"/>
    <w:link w:val="Heading02Char"/>
    <w:rsid w:val="0081543C"/>
    <w:pPr>
      <w:numPr>
        <w:ilvl w:val="1"/>
        <w:numId w:val="11"/>
      </w:numPr>
      <w:ind w:left="471" w:hanging="471"/>
    </w:pPr>
    <w:rPr>
      <w:color w:val="003249"/>
    </w:rPr>
  </w:style>
  <w:style w:type="character" w:customStyle="1" w:styleId="Heading02Char">
    <w:name w:val="Heading02 Char"/>
    <w:basedOn w:val="Style2Char"/>
    <w:link w:val="Heading02"/>
    <w:rsid w:val="0081543C"/>
    <w:rPr>
      <w:rFonts w:ascii="Arial" w:hAnsi="Arial" w:cs="Arial"/>
      <w:b/>
      <w:color w:val="003249"/>
      <w:sz w:val="24"/>
      <w:szCs w:val="24"/>
      <w:lang w:val="en-GB"/>
    </w:rPr>
  </w:style>
  <w:style w:type="paragraph" w:customStyle="1" w:styleId="Heading03">
    <w:name w:val="Heading03"/>
    <w:basedOn w:val="Style2"/>
    <w:next w:val="Body"/>
    <w:link w:val="Heading03Char"/>
    <w:rsid w:val="00A157C6"/>
    <w:pPr>
      <w:numPr>
        <w:ilvl w:val="2"/>
        <w:numId w:val="11"/>
      </w:numPr>
      <w:ind w:left="720" w:hanging="720"/>
    </w:pPr>
    <w:rPr>
      <w:i/>
      <w:color w:val="44546A" w:themeColor="text2"/>
      <w:sz w:val="26"/>
      <w:szCs w:val="26"/>
    </w:rPr>
  </w:style>
  <w:style w:type="character" w:customStyle="1" w:styleId="Heading03Char">
    <w:name w:val="Heading03 Char"/>
    <w:basedOn w:val="Style2Char"/>
    <w:link w:val="Heading03"/>
    <w:rsid w:val="00A157C6"/>
    <w:rPr>
      <w:rFonts w:ascii="Arial" w:hAnsi="Arial" w:cs="Arial"/>
      <w:b/>
      <w:i/>
      <w:color w:val="44546A" w:themeColor="text2"/>
      <w:sz w:val="26"/>
      <w:szCs w:val="26"/>
      <w:lang w:val="en-GB"/>
    </w:rPr>
  </w:style>
  <w:style w:type="paragraph" w:customStyle="1" w:styleId="Heading04">
    <w:name w:val="Heading04"/>
    <w:basedOn w:val="Style2"/>
    <w:next w:val="Body"/>
    <w:link w:val="Heading04Char"/>
    <w:rsid w:val="00A157C6"/>
    <w:pPr>
      <w:numPr>
        <w:ilvl w:val="3"/>
        <w:numId w:val="11"/>
      </w:numPr>
      <w:ind w:left="868" w:hanging="868"/>
    </w:pPr>
    <w:rPr>
      <w:color w:val="003249"/>
    </w:rPr>
  </w:style>
  <w:style w:type="character" w:customStyle="1" w:styleId="Heading04Char">
    <w:name w:val="Heading04 Char"/>
    <w:basedOn w:val="Style2Char"/>
    <w:link w:val="Heading04"/>
    <w:rsid w:val="00A157C6"/>
    <w:rPr>
      <w:rFonts w:ascii="Arial" w:hAnsi="Arial" w:cs="Arial"/>
      <w:b/>
      <w:color w:val="003249"/>
      <w:sz w:val="24"/>
      <w:szCs w:val="24"/>
      <w:lang w:val="en-GB"/>
    </w:rPr>
  </w:style>
  <w:style w:type="paragraph" w:customStyle="1" w:styleId="Heading05">
    <w:name w:val="Heading05"/>
    <w:basedOn w:val="Style2"/>
    <w:next w:val="Body"/>
    <w:link w:val="Heading05Char"/>
    <w:rsid w:val="00A157C6"/>
    <w:pPr>
      <w:numPr>
        <w:ilvl w:val="4"/>
        <w:numId w:val="11"/>
      </w:numPr>
      <w:ind w:left="1066" w:hanging="1066"/>
    </w:pPr>
    <w:rPr>
      <w:i/>
      <w:color w:val="003249"/>
    </w:rPr>
  </w:style>
  <w:style w:type="character" w:customStyle="1" w:styleId="Heading05Char">
    <w:name w:val="Heading05 Char"/>
    <w:basedOn w:val="Style2Char"/>
    <w:link w:val="Heading05"/>
    <w:rsid w:val="00A157C6"/>
    <w:rPr>
      <w:rFonts w:ascii="Arial" w:hAnsi="Arial" w:cs="Arial"/>
      <w:b/>
      <w:i/>
      <w:color w:val="003249"/>
      <w:sz w:val="24"/>
      <w:szCs w:val="24"/>
      <w:lang w:val="en-GB"/>
    </w:rPr>
  </w:style>
  <w:style w:type="paragraph" w:styleId="HTMLAddress">
    <w:name w:val="HTML Address"/>
    <w:basedOn w:val="Normal"/>
    <w:link w:val="HTMLAddressChar"/>
    <w:semiHidden/>
    <w:unhideWhenUsed/>
    <w:rsid w:val="002A7B03"/>
    <w:pPr>
      <w:spacing w:line="240" w:lineRule="auto"/>
    </w:pPr>
    <w:rPr>
      <w:i/>
      <w:iCs/>
    </w:rPr>
  </w:style>
  <w:style w:type="character" w:customStyle="1" w:styleId="HTMLAddressChar">
    <w:name w:val="HTML Address Char"/>
    <w:basedOn w:val="DefaultParagraphFont"/>
    <w:link w:val="HTMLAddress"/>
    <w:semiHidden/>
    <w:rsid w:val="002A7B03"/>
    <w:rPr>
      <w:rFonts w:ascii="Georgia" w:eastAsia="Times New Roman" w:hAnsi="Georgia" w:cs="Times New Roman"/>
      <w:i/>
      <w:iCs/>
      <w:sz w:val="24"/>
      <w:szCs w:val="24"/>
      <w:lang w:val="en-US"/>
    </w:rPr>
  </w:style>
  <w:style w:type="character" w:styleId="Hyperlink">
    <w:name w:val="Hyperlink"/>
    <w:basedOn w:val="DefaultParagraphFont"/>
    <w:uiPriority w:val="99"/>
    <w:unhideWhenUsed/>
    <w:rsid w:val="002A7B03"/>
    <w:rPr>
      <w:color w:val="0563C1" w:themeColor="hyperlink"/>
      <w:u w:val="single"/>
    </w:rPr>
  </w:style>
  <w:style w:type="paragraph" w:styleId="ListParagraph">
    <w:name w:val="List Paragraph"/>
    <w:basedOn w:val="Normal"/>
    <w:link w:val="ListParagraphChar"/>
    <w:uiPriority w:val="34"/>
    <w:qFormat/>
    <w:rsid w:val="002A7B03"/>
    <w:pPr>
      <w:ind w:left="720"/>
      <w:contextualSpacing/>
    </w:pPr>
  </w:style>
  <w:style w:type="character" w:customStyle="1" w:styleId="TOC1Char">
    <w:name w:val="TOC 1 Char"/>
    <w:basedOn w:val="DefaultParagraphFont"/>
    <w:link w:val="TOC1"/>
    <w:uiPriority w:val="39"/>
    <w:rsid w:val="002A7B03"/>
    <w:rPr>
      <w:rFonts w:ascii="Arial" w:hAnsi="Arial"/>
      <w:sz w:val="24"/>
      <w:lang w:val="en-GB"/>
    </w:rPr>
  </w:style>
  <w:style w:type="paragraph" w:customStyle="1" w:styleId="Style1">
    <w:name w:val="Style1"/>
    <w:basedOn w:val="TOC1"/>
    <w:link w:val="Style1Char"/>
    <w:rsid w:val="002A7B03"/>
    <w:rPr>
      <w:color w:val="44546A"/>
    </w:rPr>
  </w:style>
  <w:style w:type="character" w:customStyle="1" w:styleId="Style1Char">
    <w:name w:val="Style1 Char"/>
    <w:basedOn w:val="TOC1Char"/>
    <w:link w:val="Style1"/>
    <w:rsid w:val="002A7B03"/>
    <w:rPr>
      <w:rFonts w:ascii="Arial" w:hAnsi="Arial"/>
      <w:color w:val="44546A"/>
      <w:sz w:val="24"/>
      <w:lang w:val="en-GB"/>
    </w:rPr>
  </w:style>
  <w:style w:type="paragraph" w:styleId="TableofFigures">
    <w:name w:val="table of figures"/>
    <w:basedOn w:val="Normal"/>
    <w:next w:val="Normal"/>
    <w:link w:val="TableofFiguresChar"/>
    <w:uiPriority w:val="99"/>
    <w:semiHidden/>
    <w:unhideWhenUsed/>
    <w:rsid w:val="002A7B03"/>
  </w:style>
  <w:style w:type="character" w:customStyle="1" w:styleId="TableofFiguresChar">
    <w:name w:val="Table of Figures Char"/>
    <w:basedOn w:val="DefaultParagraphFont"/>
    <w:link w:val="TableofFigures"/>
    <w:uiPriority w:val="99"/>
    <w:semiHidden/>
    <w:rsid w:val="002A7B03"/>
    <w:rPr>
      <w:rFonts w:ascii="Arial" w:hAnsi="Arial"/>
      <w:sz w:val="24"/>
      <w:lang w:val="en-GB"/>
    </w:rPr>
  </w:style>
  <w:style w:type="paragraph" w:customStyle="1" w:styleId="TABLE">
    <w:name w:val="TABLE"/>
    <w:basedOn w:val="TableofFigures"/>
    <w:link w:val="TABLEChar"/>
    <w:rsid w:val="002A7B03"/>
    <w:pPr>
      <w:spacing w:line="240" w:lineRule="auto"/>
    </w:pPr>
    <w:rPr>
      <w:rFonts w:cs="Arial"/>
      <w:color w:val="44546A"/>
    </w:rPr>
  </w:style>
  <w:style w:type="character" w:customStyle="1" w:styleId="TABLEChar">
    <w:name w:val="TABLE Char"/>
    <w:basedOn w:val="TableofFiguresChar"/>
    <w:link w:val="TABLE"/>
    <w:rsid w:val="002A7B03"/>
    <w:rPr>
      <w:rFonts w:ascii="Arial" w:hAnsi="Arial" w:cs="Arial"/>
      <w:color w:val="44546A"/>
      <w:sz w:val="24"/>
      <w:szCs w:val="24"/>
      <w:lang w:val="en-GB"/>
    </w:rPr>
  </w:style>
  <w:style w:type="table" w:styleId="TableGrid">
    <w:name w:val="Table Grid"/>
    <w:basedOn w:val="TableNormal"/>
    <w:rsid w:val="002A7B03"/>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1">
    <w:name w:val="Title1"/>
    <w:basedOn w:val="Heading1"/>
    <w:link w:val="Title1Char"/>
    <w:rsid w:val="002A7B03"/>
    <w:pPr>
      <w:numPr>
        <w:numId w:val="12"/>
      </w:numPr>
    </w:pPr>
    <w:rPr>
      <w:rFonts w:ascii="Arial" w:hAnsi="Arial"/>
      <w:b/>
      <w:caps/>
      <w:color w:val="44546A" w:themeColor="text2"/>
    </w:rPr>
  </w:style>
  <w:style w:type="character" w:customStyle="1" w:styleId="Title1Char">
    <w:name w:val="Title1 Char"/>
    <w:basedOn w:val="Heading1Char"/>
    <w:link w:val="Title1"/>
    <w:rsid w:val="002A7B03"/>
    <w:rPr>
      <w:rFonts w:ascii="Arial" w:eastAsiaTheme="majorEastAsia" w:hAnsi="Arial" w:cstheme="majorBidi"/>
      <w:b/>
      <w:caps/>
      <w:color w:val="44546A" w:themeColor="text2"/>
      <w:sz w:val="32"/>
      <w:szCs w:val="32"/>
      <w:lang w:val="en-GB"/>
    </w:rPr>
  </w:style>
  <w:style w:type="paragraph" w:customStyle="1" w:styleId="Title2level">
    <w:name w:val="Title2level"/>
    <w:basedOn w:val="Title1"/>
    <w:next w:val="Normal"/>
    <w:link w:val="Title2levelChar"/>
    <w:rsid w:val="002A7B03"/>
    <w:pPr>
      <w:keepLines w:val="0"/>
      <w:numPr>
        <w:numId w:val="13"/>
      </w:numPr>
      <w:spacing w:after="240" w:line="360" w:lineRule="auto"/>
      <w:outlineLvl w:val="1"/>
    </w:pPr>
  </w:style>
  <w:style w:type="character" w:customStyle="1" w:styleId="Title2levelChar">
    <w:name w:val="Title2level Char"/>
    <w:basedOn w:val="Title1Char"/>
    <w:link w:val="Title2level"/>
    <w:rsid w:val="002A7B03"/>
    <w:rPr>
      <w:rFonts w:ascii="Arial" w:eastAsiaTheme="majorEastAsia" w:hAnsi="Arial" w:cstheme="majorBidi"/>
      <w:b/>
      <w:caps/>
      <w:color w:val="44546A" w:themeColor="text2"/>
      <w:sz w:val="32"/>
      <w:szCs w:val="32"/>
      <w:lang w:val="en-GB"/>
    </w:rPr>
  </w:style>
  <w:style w:type="paragraph" w:customStyle="1" w:styleId="Title3level">
    <w:name w:val="Title3_level"/>
    <w:basedOn w:val="Normal"/>
    <w:next w:val="Normal"/>
    <w:link w:val="Title3levelChar"/>
    <w:rsid w:val="002A7B03"/>
    <w:pPr>
      <w:framePr w:wrap="around" w:vAnchor="text" w:hAnchor="text" w:y="1"/>
      <w:numPr>
        <w:numId w:val="14"/>
      </w:numPr>
      <w:tabs>
        <w:tab w:val="left" w:pos="907"/>
      </w:tabs>
      <w:spacing w:before="240" w:after="240" w:line="240" w:lineRule="auto"/>
      <w:outlineLvl w:val="2"/>
    </w:pPr>
    <w:rPr>
      <w:b/>
      <w:color w:val="44546A" w:themeColor="text2"/>
      <w:sz w:val="26"/>
    </w:rPr>
  </w:style>
  <w:style w:type="character" w:customStyle="1" w:styleId="Title3levelChar">
    <w:name w:val="Title3_level Char"/>
    <w:basedOn w:val="DefaultParagraphFont"/>
    <w:link w:val="Title3level"/>
    <w:rsid w:val="002A7B03"/>
    <w:rPr>
      <w:rFonts w:ascii="Arial" w:hAnsi="Arial"/>
      <w:b/>
      <w:color w:val="44546A" w:themeColor="text2"/>
      <w:sz w:val="26"/>
      <w:lang w:val="en-GB"/>
    </w:rPr>
  </w:style>
  <w:style w:type="paragraph" w:styleId="TOC2">
    <w:name w:val="toc 2"/>
    <w:basedOn w:val="Normal"/>
    <w:next w:val="Normal"/>
    <w:autoRedefine/>
    <w:uiPriority w:val="39"/>
    <w:unhideWhenUsed/>
    <w:rsid w:val="002A7B03"/>
    <w:pPr>
      <w:spacing w:after="100" w:line="360" w:lineRule="auto"/>
    </w:pPr>
    <w:rPr>
      <w:rFonts w:eastAsiaTheme="minorEastAsia"/>
    </w:rPr>
  </w:style>
  <w:style w:type="paragraph" w:styleId="TOC3">
    <w:name w:val="toc 3"/>
    <w:basedOn w:val="Normal"/>
    <w:next w:val="Normal"/>
    <w:autoRedefine/>
    <w:uiPriority w:val="39"/>
    <w:unhideWhenUsed/>
    <w:rsid w:val="002A7B03"/>
    <w:pPr>
      <w:spacing w:after="100"/>
    </w:pPr>
    <w:rPr>
      <w:rFonts w:eastAsiaTheme="minorEastAsia"/>
    </w:rPr>
  </w:style>
  <w:style w:type="paragraph" w:styleId="TOC4">
    <w:name w:val="toc 4"/>
    <w:basedOn w:val="Normal"/>
    <w:next w:val="Normal"/>
    <w:autoRedefine/>
    <w:uiPriority w:val="39"/>
    <w:unhideWhenUsed/>
    <w:rsid w:val="002A7B03"/>
    <w:pPr>
      <w:spacing w:after="100" w:line="360" w:lineRule="auto"/>
    </w:pPr>
  </w:style>
  <w:style w:type="paragraph" w:styleId="TOC5">
    <w:name w:val="toc 5"/>
    <w:basedOn w:val="Normal"/>
    <w:next w:val="Normal"/>
    <w:autoRedefine/>
    <w:uiPriority w:val="39"/>
    <w:unhideWhenUsed/>
    <w:rsid w:val="002A7B03"/>
    <w:pPr>
      <w:spacing w:after="100"/>
    </w:pPr>
  </w:style>
  <w:style w:type="character" w:customStyle="1" w:styleId="ListParagraphChar">
    <w:name w:val="List Paragraph Char"/>
    <w:basedOn w:val="DefaultParagraphFont"/>
    <w:link w:val="ListParagraph"/>
    <w:uiPriority w:val="34"/>
    <w:rsid w:val="000D2930"/>
    <w:rPr>
      <w:rFonts w:ascii="Arial" w:hAnsi="Arial"/>
      <w:sz w:val="24"/>
      <w:lang w:val="en-GB"/>
    </w:rPr>
  </w:style>
  <w:style w:type="paragraph" w:styleId="Caption">
    <w:name w:val="caption"/>
    <w:basedOn w:val="Normal"/>
    <w:next w:val="Normal"/>
    <w:unhideWhenUsed/>
    <w:qFormat/>
    <w:rsid w:val="000D2930"/>
    <w:pPr>
      <w:spacing w:after="200" w:line="240" w:lineRule="auto"/>
    </w:pPr>
    <w:rPr>
      <w:b/>
      <w:bCs/>
      <w:color w:val="4472C4" w:themeColor="accent1"/>
      <w:sz w:val="18"/>
      <w:szCs w:val="18"/>
    </w:rPr>
  </w:style>
  <w:style w:type="character" w:styleId="FootnoteReference">
    <w:name w:val="footnote reference"/>
    <w:basedOn w:val="DefaultParagraphFont"/>
    <w:unhideWhenUsed/>
    <w:rsid w:val="000D2930"/>
    <w:rPr>
      <w:vertAlign w:val="superscript"/>
    </w:rPr>
  </w:style>
  <w:style w:type="paragraph" w:styleId="FootnoteText">
    <w:name w:val="footnote text"/>
    <w:basedOn w:val="Normal"/>
    <w:link w:val="FootnoteTextChar"/>
    <w:unhideWhenUsed/>
    <w:rsid w:val="000D2930"/>
    <w:pPr>
      <w:spacing w:line="240" w:lineRule="auto"/>
    </w:pPr>
    <w:rPr>
      <w:sz w:val="20"/>
      <w:szCs w:val="20"/>
    </w:rPr>
  </w:style>
  <w:style w:type="character" w:customStyle="1" w:styleId="FootnoteTextChar">
    <w:name w:val="Footnote Text Char"/>
    <w:basedOn w:val="DefaultParagraphFont"/>
    <w:link w:val="FootnoteText"/>
    <w:rsid w:val="000D2930"/>
    <w:rPr>
      <w:rFonts w:ascii="Georgia" w:eastAsia="Times New Roman" w:hAnsi="Georgia" w:cs="Times New Roman"/>
      <w:sz w:val="20"/>
      <w:szCs w:val="20"/>
      <w:lang w:val="en-US"/>
    </w:rPr>
  </w:style>
  <w:style w:type="paragraph" w:customStyle="1" w:styleId="Default">
    <w:name w:val="Default"/>
    <w:rsid w:val="000D2930"/>
    <w:pPr>
      <w:autoSpaceDE w:val="0"/>
      <w:autoSpaceDN w:val="0"/>
      <w:adjustRightInd w:val="0"/>
      <w:spacing w:after="0" w:line="240" w:lineRule="auto"/>
    </w:pPr>
    <w:rPr>
      <w:rFonts w:ascii="Georgia" w:hAnsi="Georgia" w:cs="Georgia"/>
      <w:color w:val="000000"/>
      <w:sz w:val="24"/>
      <w:szCs w:val="24"/>
      <w:lang w:val="en-GB"/>
    </w:rPr>
  </w:style>
  <w:style w:type="character" w:styleId="CommentReference">
    <w:name w:val="annotation reference"/>
    <w:basedOn w:val="DefaultParagraphFont"/>
    <w:uiPriority w:val="99"/>
    <w:semiHidden/>
    <w:unhideWhenUsed/>
    <w:rsid w:val="006A48EE"/>
    <w:rPr>
      <w:sz w:val="16"/>
      <w:szCs w:val="16"/>
    </w:rPr>
  </w:style>
  <w:style w:type="paragraph" w:styleId="CommentText">
    <w:name w:val="annotation text"/>
    <w:basedOn w:val="Normal"/>
    <w:link w:val="CommentTextChar"/>
    <w:uiPriority w:val="99"/>
    <w:semiHidden/>
    <w:unhideWhenUsed/>
    <w:rsid w:val="006A48EE"/>
    <w:pPr>
      <w:spacing w:line="240" w:lineRule="auto"/>
    </w:pPr>
    <w:rPr>
      <w:sz w:val="20"/>
      <w:szCs w:val="20"/>
    </w:rPr>
  </w:style>
  <w:style w:type="character" w:customStyle="1" w:styleId="CommentTextChar">
    <w:name w:val="Comment Text Char"/>
    <w:basedOn w:val="DefaultParagraphFont"/>
    <w:link w:val="CommentText"/>
    <w:uiPriority w:val="99"/>
    <w:semiHidden/>
    <w:rsid w:val="006A48EE"/>
    <w:rPr>
      <w:rFonts w:ascii="Georgia" w:eastAsia="Times New Roman" w:hAnsi="Georgia" w:cs="Times New Roman"/>
      <w:sz w:val="20"/>
      <w:szCs w:val="20"/>
      <w:lang w:val="en-US"/>
    </w:rPr>
  </w:style>
  <w:style w:type="paragraph" w:styleId="CommentSubject">
    <w:name w:val="annotation subject"/>
    <w:basedOn w:val="CommentText"/>
    <w:next w:val="CommentText"/>
    <w:link w:val="CommentSubjectChar"/>
    <w:uiPriority w:val="99"/>
    <w:semiHidden/>
    <w:unhideWhenUsed/>
    <w:rsid w:val="006A48EE"/>
    <w:rPr>
      <w:b/>
      <w:bCs/>
    </w:rPr>
  </w:style>
  <w:style w:type="character" w:customStyle="1" w:styleId="CommentSubjectChar">
    <w:name w:val="Comment Subject Char"/>
    <w:basedOn w:val="CommentTextChar"/>
    <w:link w:val="CommentSubject"/>
    <w:uiPriority w:val="99"/>
    <w:semiHidden/>
    <w:rsid w:val="006A48EE"/>
    <w:rPr>
      <w:rFonts w:ascii="Georgia" w:eastAsia="Times New Roman" w:hAnsi="Georgia" w:cs="Times New Roman"/>
      <w:b/>
      <w:bCs/>
      <w:sz w:val="20"/>
      <w:szCs w:val="20"/>
      <w:lang w:val="en-US"/>
    </w:rPr>
  </w:style>
  <w:style w:type="character" w:styleId="Mention">
    <w:name w:val="Mention"/>
    <w:basedOn w:val="DefaultParagraphFont"/>
    <w:uiPriority w:val="99"/>
    <w:unhideWhenUsed/>
    <w:rsid w:val="006A48EE"/>
    <w:rPr>
      <w:color w:val="2B579A"/>
      <w:shd w:val="clear" w:color="auto" w:fill="E1DFDD"/>
    </w:rPr>
  </w:style>
  <w:style w:type="paragraph" w:styleId="Revision">
    <w:name w:val="Revision"/>
    <w:hidden/>
    <w:uiPriority w:val="99"/>
    <w:semiHidden/>
    <w:rsid w:val="007C68A3"/>
    <w:pPr>
      <w:spacing w:after="0" w:line="240" w:lineRule="auto"/>
    </w:pPr>
    <w:rPr>
      <w:rFonts w:ascii="Georgia" w:eastAsia="Times New Roman" w:hAnsi="Georgia" w:cs="Times New Roman"/>
      <w:sz w:val="24"/>
      <w:szCs w:val="24"/>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fontTable" Target="fontTable.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A79C23A13C0C84DA82A77B72F8AE9D5" ma:contentTypeVersion="4" ma:contentTypeDescription="Create a new document." ma:contentTypeScope="" ma:versionID="bcdb9f1b297204003dc36b013adadd31">
  <xsd:schema xmlns:xsd="http://www.w3.org/2001/XMLSchema" xmlns:xs="http://www.w3.org/2001/XMLSchema" xmlns:p="http://schemas.microsoft.com/office/2006/metadata/properties" xmlns:ns2="0c2fcf16-d399-4bde-952c-e2f471a998ee" xmlns:ns3="ce5b3f2c-2497-4e53-a28e-8ad3912ff22f" targetNamespace="http://schemas.microsoft.com/office/2006/metadata/properties" ma:root="true" ma:fieldsID="1cbb6ca4224a5410c3c4d621cf0fc673" ns2:_="" ns3:_="">
    <xsd:import namespace="0c2fcf16-d399-4bde-952c-e2f471a998ee"/>
    <xsd:import namespace="ce5b3f2c-2497-4e53-a28e-8ad3912ff22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2fcf16-d399-4bde-952c-e2f471a998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e5b3f2c-2497-4e53-a28e-8ad3912ff22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6355130-C93D-46B5-8A30-14D0419DE20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29B935F-A436-4C35-B7C8-EDAF0E72DC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2fcf16-d399-4bde-952c-e2f471a998ee"/>
    <ds:schemaRef ds:uri="ce5b3f2c-2497-4e53-a28e-8ad3912ff2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BDE27B-576D-4B25-9ECF-ED3455A6BBAE}">
  <ds:schemaRefs>
    <ds:schemaRef ds:uri="http://schemas.microsoft.com/sharepoint/v3/contenttype/forms"/>
  </ds:schemaRefs>
</ds:datastoreItem>
</file>

<file path=customXml/itemProps4.xml><?xml version="1.0" encoding="utf-8"?>
<ds:datastoreItem xmlns:ds="http://schemas.openxmlformats.org/officeDocument/2006/customXml" ds:itemID="{E54491A0-030A-4C12-BB28-DEBC3BCEA004}">
  <ds:schemaRefs>
    <ds:schemaRef ds:uri="http://schemas.openxmlformats.org/officeDocument/2006/bibliography"/>
  </ds:schemaRefs>
</ds:datastoreItem>
</file>

<file path=docMetadata/LabelInfo.xml><?xml version="1.0" encoding="utf-8"?>
<clbl:labelList xmlns:clbl="http://schemas.microsoft.com/office/2020/mipLabelMetadata">
  <clbl:label id="{3976fa30-1907-4356-8241-62ea5e1c0256}" enabled="1" method="Standard" siteId="{9a5cacd0-2bef-4dd7-ac5c-7ebe1f54f49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8</Pages>
  <Words>2073</Words>
  <Characters>11820</Characters>
  <Application>Microsoft Office Word</Application>
  <DocSecurity>0</DocSecurity>
  <Lines>98</Lines>
  <Paragraphs>27</Paragraphs>
  <ScaleCrop>false</ScaleCrop>
  <Company/>
  <LinksUpToDate>false</LinksUpToDate>
  <CharactersWithSpaces>13866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2</cp:revision>
  <dcterms:created xsi:type="dcterms:W3CDTF">2023-03-08T13:11:00Z</dcterms:created>
  <dcterms:modified xsi:type="dcterms:W3CDTF">2023-05-29T05:51:00Z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976fa30-1907-4356-8241-62ea5e1c0256_Enabled">
    <vt:lpwstr>true</vt:lpwstr>
  </property>
  <property fmtid="{D5CDD505-2E9C-101B-9397-08002B2CF9AE}" pid="3" name="MSIP_Label_3976fa30-1907-4356-8241-62ea5e1c0256_SetDate">
    <vt:lpwstr>2023-03-02T17:11:03Z</vt:lpwstr>
  </property>
  <property fmtid="{D5CDD505-2E9C-101B-9397-08002B2CF9AE}" pid="4" name="MSIP_Label_3976fa30-1907-4356-8241-62ea5e1c0256_Method">
    <vt:lpwstr>Standard</vt:lpwstr>
  </property>
  <property fmtid="{D5CDD505-2E9C-101B-9397-08002B2CF9AE}" pid="5" name="MSIP_Label_3976fa30-1907-4356-8241-62ea5e1c0256_Name">
    <vt:lpwstr>ESA UNCLASSIFIED – For ESA Official Use Only</vt:lpwstr>
  </property>
  <property fmtid="{D5CDD505-2E9C-101B-9397-08002B2CF9AE}" pid="6" name="MSIP_Label_3976fa30-1907-4356-8241-62ea5e1c0256_SiteId">
    <vt:lpwstr>9a5cacd0-2bef-4dd7-ac5c-7ebe1f54f495</vt:lpwstr>
  </property>
  <property fmtid="{D5CDD505-2E9C-101B-9397-08002B2CF9AE}" pid="7" name="MSIP_Label_3976fa30-1907-4356-8241-62ea5e1c0256_ActionId">
    <vt:lpwstr>6dbb0549-05d8-4aa6-8821-7f8e94231359</vt:lpwstr>
  </property>
  <property fmtid="{D5CDD505-2E9C-101B-9397-08002B2CF9AE}" pid="8" name="MSIP_Label_3976fa30-1907-4356-8241-62ea5e1c0256_ContentBits">
    <vt:lpwstr>0</vt:lpwstr>
  </property>
  <property fmtid="{D5CDD505-2E9C-101B-9397-08002B2CF9AE}" pid="9" name="ContentTypeId">
    <vt:lpwstr>0x010100CA79C23A13C0C84DA82A77B72F8AE9D5</vt:lpwstr>
  </property>
</Properties>
</file>